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22" r:id="rId3"/>
    <p:sldMasterId id="2147483741" r:id="rId4"/>
    <p:sldMasterId id="2147483752" r:id="rId5"/>
    <p:sldMasterId id="2147483767" r:id="rId6"/>
  </p:sldMasterIdLst>
  <p:notesMasterIdLst>
    <p:notesMasterId r:id="rId7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x="9144000" cy="5143500" type="screen16x9"/>
  <p:notesSz cx="6858000" cy="9144000"/>
  <p:embeddedFontLst>
    <p:embeddedFont>
      <p:font typeface="Racing Sans One" panose="020B0604020202020204" charset="0"/>
      <p:regular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Merriweather" panose="020B0604020202020204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font" Target="fonts/font5.fntdata"/><Relationship Id="rId84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font" Target="fonts/font11.fntdata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6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font" Target="fonts/font4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cba765ea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cba765ea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02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1d2bd6af7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1d2bd6af7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662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1d2bd6af7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1d2bd6af7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21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1d2bd6af7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81d2bd6af7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235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8372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910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597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864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392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406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39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cf18e1b4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cf18e1b4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101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413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730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167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052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535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53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517d4c449_1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517d4c449_1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462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a65bebfa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a65bebfa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585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2e6b7c0b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2e6b7c0b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353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2e6b7c0b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2e6b7c0b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07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d3edf50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d3edf50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385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2e6b7c0b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2e6b7c0b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038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a65bebfa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a65bebfa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0326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2e6b7c0b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82e6b7c0b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35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2e6b7c0b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2e6b7c0b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644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2e6b7c0b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82e6b7c0b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026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2d859cd2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2d859cd2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631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2d859cd2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2d859cd2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569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2e6b7c0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2e6b7c0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453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368650e0d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368650e0d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1903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a65bebfa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a65bebfa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03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368650e0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368650e0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237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a65bebfa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7a65bebfa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237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a65bebfa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a65bebfa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6512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2e6b7c0b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2e6b7c0b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5313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2e6b7c0b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82e6b7c0b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3170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a65bebfa1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7a65bebfa1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4737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a65bebfa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7a65bebfa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6220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2e6b7c0b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2e6b7c0b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3340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6368650e0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6368650e0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8919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a65bebfa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a65bebfa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98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68650e0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68650e0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923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368650e0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368650e0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66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68650e0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68650e0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491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368650e0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368650e0d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19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421062e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421062e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:a16="http://schemas.microsoft.com/office/drawing/2014/main" xmlns="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xmlns="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xmlns="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xmlns="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xmlns="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:a16="http://schemas.microsoft.com/office/drawing/2014/main" xmlns="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xmlns="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:a16="http://schemas.microsoft.com/office/drawing/2014/main" xmlns="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:a16="http://schemas.microsoft.com/office/drawing/2014/main" xmlns="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xmlns="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:a16="http://schemas.microsoft.com/office/drawing/2014/main" xmlns="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:a16="http://schemas.microsoft.com/office/drawing/2014/main" xmlns="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:a16="http://schemas.microsoft.com/office/drawing/2014/main" xmlns="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:a16="http://schemas.microsoft.com/office/drawing/2014/main" xmlns="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:a16="http://schemas.microsoft.com/office/drawing/2014/main" xmlns="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:a16="http://schemas.microsoft.com/office/drawing/2014/main" xmlns="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:a16="http://schemas.microsoft.com/office/drawing/2014/main" xmlns="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:a16="http://schemas.microsoft.com/office/drawing/2014/main" xmlns="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xmlns="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xmlns="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xmlns="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:a16="http://schemas.microsoft.com/office/drawing/2014/main" xmlns="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:a16="http://schemas.microsoft.com/office/drawing/2014/main" xmlns="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:a16="http://schemas.microsoft.com/office/drawing/2014/main" xmlns="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1" type="title">
  <p:cSld name="Title Typ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3" name="Google Shape;13;p2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476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">
  <p:cSld name="Title Typ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9" name="Google Shape;19;p3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87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 1">
  <p:cSld name="Title Type 2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25" name="Google Shape;25;p4"/>
          <p:cNvCxnSpPr/>
          <p:nvPr/>
        </p:nvCxnSpPr>
        <p:spPr>
          <a:xfrm rot="10800000" flipH="1">
            <a:off x="3201750" y="3361125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285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">
  <p:cSld name="Meeting Time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/>
        </p:nvSpPr>
        <p:spPr>
          <a:xfrm>
            <a:off x="1239175" y="120298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29" name="Google Shape;29;p5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575" y="1190738"/>
            <a:ext cx="1194551" cy="10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3676" y="1236262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3125" y="1165500"/>
            <a:ext cx="1253300" cy="1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575" y="2290171"/>
            <a:ext cx="1194551" cy="10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02675" y="160177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>
            <a:off x="1302675" y="160101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/>
          <p:nvPr/>
        </p:nvSpPr>
        <p:spPr>
          <a:xfrm>
            <a:off x="4092275" y="11907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4155775" y="15895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4155775" y="15887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 txBox="1"/>
          <p:nvPr/>
        </p:nvSpPr>
        <p:spPr>
          <a:xfrm>
            <a:off x="7008875" y="12001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Chassis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7072375" y="15989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4" name="Google Shape;44;p5"/>
          <p:cNvCxnSpPr/>
          <p:nvPr/>
        </p:nvCxnSpPr>
        <p:spPr>
          <a:xfrm>
            <a:off x="7072375" y="15981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5"/>
          <p:cNvSpPr txBox="1"/>
          <p:nvPr/>
        </p:nvSpPr>
        <p:spPr>
          <a:xfrm>
            <a:off x="1239175" y="23369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3676" y="2370187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3125" y="2299425"/>
            <a:ext cx="1253300" cy="1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302675" y="273570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1302675" y="273493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0;p5"/>
          <p:cNvSpPr txBox="1"/>
          <p:nvPr/>
        </p:nvSpPr>
        <p:spPr>
          <a:xfrm>
            <a:off x="4092275" y="23246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Manufacturing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5"/>
          </p:nvPr>
        </p:nvSpPr>
        <p:spPr>
          <a:xfrm>
            <a:off x="4155775" y="27234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2" name="Google Shape;52;p5"/>
          <p:cNvCxnSpPr/>
          <p:nvPr/>
        </p:nvCxnSpPr>
        <p:spPr>
          <a:xfrm>
            <a:off x="4155775" y="2722688"/>
            <a:ext cx="17772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5"/>
          <p:cNvSpPr txBox="1"/>
          <p:nvPr/>
        </p:nvSpPr>
        <p:spPr>
          <a:xfrm>
            <a:off x="7008875" y="23340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Business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6"/>
          </p:nvPr>
        </p:nvSpPr>
        <p:spPr>
          <a:xfrm>
            <a:off x="7072375" y="27328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5" name="Google Shape;55;p5"/>
          <p:cNvCxnSpPr/>
          <p:nvPr/>
        </p:nvCxnSpPr>
        <p:spPr>
          <a:xfrm>
            <a:off x="7072375" y="273208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5"/>
          <p:cNvSpPr txBox="1"/>
          <p:nvPr/>
        </p:nvSpPr>
        <p:spPr>
          <a:xfrm>
            <a:off x="3552500" y="3470900"/>
            <a:ext cx="322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7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General Meetings</a:t>
            </a:r>
            <a:endParaRPr sz="27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7"/>
          </p:nvPr>
        </p:nvSpPr>
        <p:spPr>
          <a:xfrm>
            <a:off x="3584300" y="3991650"/>
            <a:ext cx="3161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8" name="Google Shape;58;p5"/>
          <p:cNvCxnSpPr/>
          <p:nvPr/>
        </p:nvCxnSpPr>
        <p:spPr>
          <a:xfrm>
            <a:off x="3584300" y="3990888"/>
            <a:ext cx="31614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" name="Google Shape;59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1624" y="3362459"/>
            <a:ext cx="1664701" cy="1113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616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63" name="Google Shape;63;p6"/>
          <p:cNvCxnSpPr/>
          <p:nvPr/>
        </p:nvCxnSpPr>
        <p:spPr>
          <a:xfrm rot="10800000" flipH="1">
            <a:off x="852900" y="2743800"/>
            <a:ext cx="74382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7564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400" lvl="1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 b="1"/>
            </a:lvl7pPr>
            <a:lvl8pPr marL="3657600" lvl="7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 b="1"/>
            </a:lvl8pPr>
            <a:lvl9pPr marL="4114800" lvl="8" indent="-3429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 b="1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68" name="Google Shape;68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70" name="Google Shape;70;p7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" name="Google Shape;71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865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Panel Picture">
  <p:cSld name="Title and body Panel Pictur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 b="1"/>
            </a:lvl1pPr>
            <a:lvl2pPr marL="914400" lvl="1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2pPr>
            <a:lvl3pPr marL="1371600" lvl="2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3pPr>
            <a:lvl4pPr marL="1828800" lvl="3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4pPr>
            <a:lvl5pPr marL="2286000" lvl="4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5pPr>
            <a:lvl6pPr marL="2743200" lvl="5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6pPr>
            <a:lvl7pPr marL="3200400" lvl="6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7pPr>
            <a:lvl8pPr marL="3657600" lvl="7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8pPr>
            <a:lvl9pPr marL="4114800" lvl="8" indent="-36195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2100"/>
              <a:buChar char="■"/>
              <a:defRPr sz="2100" b="1"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76" name="Google Shape;76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78" name="Google Shape;78;p8"/>
          <p:cNvCxnSpPr/>
          <p:nvPr/>
        </p:nvCxnSpPr>
        <p:spPr>
          <a:xfrm rot="10800000" flipH="1">
            <a:off x="371900" y="1004100"/>
            <a:ext cx="5743500" cy="204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Google Shape;79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46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3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08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21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3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 1">
  <p:cSld name="Meeting Time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185950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0" name="Google Shape;100;p14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47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616595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2" name="Google Shape;102;p14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92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1859500" y="27754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Frame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4" name="Google Shape;104;p14" descr="Frame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7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6165950" y="28105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6" name="Google Shape;106;p14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392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877050" y="331226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2"/>
          </p:nvPr>
        </p:nvSpPr>
        <p:spPr>
          <a:xfrm>
            <a:off x="187705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3"/>
          </p:nvPr>
        </p:nvSpPr>
        <p:spPr>
          <a:xfrm>
            <a:off x="618350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4"/>
          </p:nvPr>
        </p:nvSpPr>
        <p:spPr>
          <a:xfrm>
            <a:off x="6183500" y="3338588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cxnSp>
        <p:nvCxnSpPr>
          <p:cNvPr id="113" name="Google Shape;113;p14"/>
          <p:cNvCxnSpPr/>
          <p:nvPr/>
        </p:nvCxnSpPr>
        <p:spPr>
          <a:xfrm>
            <a:off x="1971800" y="1677075"/>
            <a:ext cx="2041800" cy="4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4"/>
          <p:cNvCxnSpPr/>
          <p:nvPr/>
        </p:nvCxnSpPr>
        <p:spPr>
          <a:xfrm>
            <a:off x="6264200" y="16941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4"/>
          <p:cNvCxnSpPr/>
          <p:nvPr/>
        </p:nvCxnSpPr>
        <p:spPr>
          <a:xfrm>
            <a:off x="1957750" y="33115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4"/>
          <p:cNvCxnSpPr/>
          <p:nvPr/>
        </p:nvCxnSpPr>
        <p:spPr>
          <a:xfrm>
            <a:off x="6264200" y="3348163"/>
            <a:ext cx="2055900" cy="54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18" name="Google Shape;118;p14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10274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46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2483527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6004" y="165832"/>
            <a:ext cx="4043966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SECOND NAME: EMAIL</a:t>
            </a:r>
          </a:p>
          <a:p>
            <a:pPr lvl="0"/>
            <a:r>
              <a:rPr lang="en-US"/>
              <a:t>FIRST NAME: EMAIL</a:t>
            </a:r>
          </a:p>
        </p:txBody>
      </p:sp>
    </p:spTree>
    <p:extLst>
      <p:ext uri="{BB962C8B-B14F-4D97-AF65-F5344CB8AC3E}">
        <p14:creationId xmlns:p14="http://schemas.microsoft.com/office/powerpoint/2010/main" val="2673248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4291193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FAD6DFA-D33E-4F62-9832-3B424C704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6004" y="165832"/>
            <a:ext cx="4043966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 SECOND NAME: EMAIL</a:t>
            </a:r>
          </a:p>
          <a:p>
            <a:pPr lvl="0"/>
            <a:r>
              <a:rPr lang="en-US"/>
              <a:t>FIRST NAME: EMAIL</a:t>
            </a:r>
          </a:p>
        </p:txBody>
      </p:sp>
    </p:spTree>
    <p:extLst>
      <p:ext uri="{BB962C8B-B14F-4D97-AF65-F5344CB8AC3E}">
        <p14:creationId xmlns:p14="http://schemas.microsoft.com/office/powerpoint/2010/main" val="4255722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617225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2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059089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3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5156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641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xmlns="" id="{E86BEA57-2BD5-4A15-AED3-4CEC78797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9398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810373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28645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587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616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954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12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39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40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Media Placeholder 9">
            <a:extLst>
              <a:ext uri="{FF2B5EF4-FFF2-40B4-BE49-F238E27FC236}">
                <a16:creationId xmlns:a16="http://schemas.microsoft.com/office/drawing/2014/main" xmlns="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30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01232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xmlns="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xmlns="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xmlns="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xmlns="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:a16="http://schemas.microsoft.com/office/drawing/2014/main" xmlns="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xmlns="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:a16="http://schemas.microsoft.com/office/drawing/2014/main" xmlns="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:a16="http://schemas.microsoft.com/office/drawing/2014/main" xmlns="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xmlns="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:a16="http://schemas.microsoft.com/office/drawing/2014/main" xmlns="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:a16="http://schemas.microsoft.com/office/drawing/2014/main" xmlns="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:a16="http://schemas.microsoft.com/office/drawing/2014/main" xmlns="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:a16="http://schemas.microsoft.com/office/drawing/2014/main" xmlns="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:a16="http://schemas.microsoft.com/office/drawing/2014/main" xmlns="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:a16="http://schemas.microsoft.com/office/drawing/2014/main" xmlns="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:a16="http://schemas.microsoft.com/office/drawing/2014/main" xmlns="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:a16="http://schemas.microsoft.com/office/drawing/2014/main" xmlns="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xmlns="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xmlns="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xmlns="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:a16="http://schemas.microsoft.com/office/drawing/2014/main" xmlns="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:a16="http://schemas.microsoft.com/office/drawing/2014/main" xmlns="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:a16="http://schemas.microsoft.com/office/drawing/2014/main" xmlns="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62983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73" name="Google Shape;73;p15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74" name="Google Shape;74;p15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" name="Google Shape;75;p15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72257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6"/>
          <p:cNvGrpSpPr/>
          <p:nvPr/>
        </p:nvGrpSpPr>
        <p:grpSpPr>
          <a:xfrm>
            <a:off x="0" y="0"/>
            <a:ext cx="9144000" cy="5143500"/>
            <a:chOff x="0" y="3962400"/>
            <a:chExt cx="9144000" cy="6858000"/>
          </a:xfrm>
        </p:grpSpPr>
        <p:sp>
          <p:nvSpPr>
            <p:cNvPr id="78" name="Google Shape;78;p16"/>
            <p:cNvSpPr/>
            <p:nvPr/>
          </p:nvSpPr>
          <p:spPr>
            <a:xfrm>
              <a:off x="0" y="3962400"/>
              <a:ext cx="9144000" cy="68580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79" name="Google Shape;79;p16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81000" y="4572000"/>
              <a:ext cx="5181602" cy="1995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" name="Google Shape;80;p16"/>
            <p:cNvCxnSpPr/>
            <p:nvPr/>
          </p:nvCxnSpPr>
          <p:spPr>
            <a:xfrm>
              <a:off x="0" y="39624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71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0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0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93" name="Google Shape;93;p17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94" name="Google Shape;94;p17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95" name="Google Shape;95;p17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6" name="Google Shape;96;p17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2550051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5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5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06" name="Google Shape;106;p18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07" name="Google Shape;107;p18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08" name="Google Shape;108;p18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9" name="Google Shape;109;p18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425647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15" name="Google Shape;115;p19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16" name="Google Shape;116;p19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17" name="Google Shape;117;p19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8" name="Google Shape;118;p19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508720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23" name="Google Shape;123;p20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24" name="Google Shape;124;p20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25" name="Google Shape;125;p20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6" name="Google Shape;126;p20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665436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0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2"/>
          </p:nvPr>
        </p:nvSpPr>
        <p:spPr>
          <a:xfrm>
            <a:off x="457200" y="1076326"/>
            <a:ext cx="3008400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34" name="Google Shape;134;p21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35" name="Google Shape;135;p21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36" name="Google Shape;136;p21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" name="Google Shape;137;p21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46023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792288" y="3310673"/>
            <a:ext cx="5486400" cy="42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40" name="Google Shape;140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279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1792288" y="3764704"/>
            <a:ext cx="5486400" cy="52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45" name="Google Shape;145;p22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46" name="Google Shape;146;p22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47" name="Google Shape;147;p22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8" name="Google Shape;148;p22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913437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 rot="5400000">
            <a:off x="3028950" y="-1371599"/>
            <a:ext cx="308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55" name="Google Shape;155;p23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56" name="Google Shape;156;p23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57" name="Google Shape;157;p23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8" name="Google Shape;158;p23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680720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 rot="5400000">
            <a:off x="5646488" y="1188892"/>
            <a:ext cx="40232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 rot="5400000">
            <a:off x="1455488" y="-792308"/>
            <a:ext cx="40232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65" name="Google Shape;165;p24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66" name="Google Shape;166;p24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67" name="Google Shape;167;p24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8" name="Google Shape;168;p24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599374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1" type="title">
  <p:cSld name="Title Typ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3" name="Google Shape;13;p2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325" y="364000"/>
            <a:ext cx="4869236" cy="186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6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">
  <p:cSld name="Title Typ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9" name="Google Shape;19;p3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2325" y="461550"/>
            <a:ext cx="4869236" cy="186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25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 1">
  <p:cSld name="Title Type 2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25" name="Google Shape;25;p4"/>
          <p:cNvCxnSpPr/>
          <p:nvPr/>
        </p:nvCxnSpPr>
        <p:spPr>
          <a:xfrm rot="10800000" flipH="1">
            <a:off x="3201750" y="3361125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87013" y="415500"/>
            <a:ext cx="4869236" cy="186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341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">
  <p:cSld name="Meeting Time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/>
        </p:nvSpPr>
        <p:spPr>
          <a:xfrm>
            <a:off x="185950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29" name="Google Shape;29;p5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47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/>
        </p:nvSpPr>
        <p:spPr>
          <a:xfrm>
            <a:off x="616595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31" name="Google Shape;31;p5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92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/>
        </p:nvSpPr>
        <p:spPr>
          <a:xfrm>
            <a:off x="1859500" y="27754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Frame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33" name="Google Shape;33;p5" descr="Frame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7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/>
        </p:nvSpPr>
        <p:spPr>
          <a:xfrm>
            <a:off x="6165950" y="28105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35" name="Google Shape;35;p5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392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877050" y="331226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 sz="1400"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 sz="1400"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 sz="1400"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 sz="1400"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 sz="1400"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 sz="1400"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 sz="1400"/>
            </a:lvl8pPr>
            <a:lvl9pPr lvl="8">
              <a:spcBef>
                <a:spcPts val="1000"/>
              </a:spcBef>
              <a:spcAft>
                <a:spcPts val="10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187705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618350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6183500" y="3338588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1971800" y="1677075"/>
            <a:ext cx="2041800" cy="4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5"/>
          <p:cNvCxnSpPr/>
          <p:nvPr/>
        </p:nvCxnSpPr>
        <p:spPr>
          <a:xfrm>
            <a:off x="6264200" y="16941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44;p5"/>
          <p:cNvCxnSpPr/>
          <p:nvPr/>
        </p:nvCxnSpPr>
        <p:spPr>
          <a:xfrm>
            <a:off x="1957750" y="33115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45;p5"/>
          <p:cNvCxnSpPr/>
          <p:nvPr/>
        </p:nvCxnSpPr>
        <p:spPr>
          <a:xfrm>
            <a:off x="6264200" y="3348163"/>
            <a:ext cx="2055900" cy="54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771423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51" name="Google Shape;51;p6"/>
          <p:cNvCxnSpPr/>
          <p:nvPr/>
        </p:nvCxnSpPr>
        <p:spPr>
          <a:xfrm rot="10800000" flipH="1">
            <a:off x="852900" y="2743800"/>
            <a:ext cx="74382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497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400" lvl="1" indent="-3429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 b="1"/>
            </a:lvl7pPr>
            <a:lvl8pPr marL="3657600" lvl="7" indent="-3429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 b="1"/>
            </a:lvl8pPr>
            <a:lvl9pPr marL="4114800" lvl="8" indent="-34290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 b="1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56" name="Google Shape;56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58" name="Google Shape;58;p7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" name="Google Shape;59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208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Panel Picture">
  <p:cSld name="Title and body Panel Pictur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 b="1"/>
            </a:lvl1pPr>
            <a:lvl2pPr marL="914400" lvl="1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2pPr>
            <a:lvl3pPr marL="1371600" lvl="2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3pPr>
            <a:lvl4pPr marL="1828800" lvl="3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4pPr>
            <a:lvl5pPr marL="2286000" lvl="4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5pPr>
            <a:lvl6pPr marL="2743200" lvl="5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6pPr>
            <a:lvl7pPr marL="3200400" lvl="6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7pPr>
            <a:lvl8pPr marL="3657600" lvl="7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8pPr>
            <a:lvl9pPr marL="4114800" lvl="8" indent="-36195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2100"/>
              <a:buChar char="■"/>
              <a:defRPr sz="2100" b="1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64" name="Google Shape;64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66" name="Google Shape;66;p8"/>
          <p:cNvCxnSpPr/>
          <p:nvPr/>
        </p:nvCxnSpPr>
        <p:spPr>
          <a:xfrm rot="10800000" flipH="1">
            <a:off x="371900" y="1004100"/>
            <a:ext cx="5743500" cy="204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" name="Google Shape;67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0110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10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46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7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3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07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14"/>
          <p:cNvCxnSpPr/>
          <p:nvPr/>
        </p:nvCxnSpPr>
        <p:spPr>
          <a:xfrm rot="10800000" flipH="1">
            <a:off x="852900" y="3169450"/>
            <a:ext cx="74382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375175" y="16525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899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223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1" type="title">
  <p:cSld name="Title Typ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03" name="Google Shape;103;p17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325" y="364000"/>
            <a:ext cx="4869236" cy="186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902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">
  <p:cSld name="Title Type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09" name="Google Shape;109;p18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0" name="Google Shape;11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2325" y="461550"/>
            <a:ext cx="4869236" cy="186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9929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 1">
  <p:cSld name="Title Type 2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15" name="Google Shape;115;p19"/>
          <p:cNvCxnSpPr/>
          <p:nvPr/>
        </p:nvCxnSpPr>
        <p:spPr>
          <a:xfrm rot="10800000" flipH="1">
            <a:off x="3201750" y="3361125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6" name="Google Shape;11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87013" y="415500"/>
            <a:ext cx="4869236" cy="186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6823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">
  <p:cSld name="Meeting Time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1239175" y="120298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19" name="Google Shape;119;p20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575" y="1190738"/>
            <a:ext cx="1194551" cy="10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3676" y="1236262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3125" y="1165500"/>
            <a:ext cx="1253300" cy="1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575" y="2290171"/>
            <a:ext cx="1194551" cy="10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1302675" y="160177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126" name="Google Shape;126;p20"/>
          <p:cNvCxnSpPr/>
          <p:nvPr/>
        </p:nvCxnSpPr>
        <p:spPr>
          <a:xfrm>
            <a:off x="1302675" y="160101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28" name="Google Shape;128;p20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20"/>
          <p:cNvSpPr txBox="1"/>
          <p:nvPr/>
        </p:nvSpPr>
        <p:spPr>
          <a:xfrm>
            <a:off x="4092275" y="11907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2"/>
          </p:nvPr>
        </p:nvSpPr>
        <p:spPr>
          <a:xfrm>
            <a:off x="4155775" y="15895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131" name="Google Shape;131;p20"/>
          <p:cNvCxnSpPr/>
          <p:nvPr/>
        </p:nvCxnSpPr>
        <p:spPr>
          <a:xfrm>
            <a:off x="4155775" y="15887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0"/>
          <p:cNvSpPr txBox="1"/>
          <p:nvPr/>
        </p:nvSpPr>
        <p:spPr>
          <a:xfrm>
            <a:off x="7008875" y="12001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Chassis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7072375" y="15989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134" name="Google Shape;134;p20"/>
          <p:cNvCxnSpPr/>
          <p:nvPr/>
        </p:nvCxnSpPr>
        <p:spPr>
          <a:xfrm>
            <a:off x="7072375" y="15981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20"/>
          <p:cNvSpPr txBox="1"/>
          <p:nvPr/>
        </p:nvSpPr>
        <p:spPr>
          <a:xfrm>
            <a:off x="1239175" y="23369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3676" y="2370187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3125" y="2299425"/>
            <a:ext cx="1253300" cy="1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>
            <a:spLocks noGrp="1"/>
          </p:cNvSpPr>
          <p:nvPr>
            <p:ph type="subTitle" idx="4"/>
          </p:nvPr>
        </p:nvSpPr>
        <p:spPr>
          <a:xfrm>
            <a:off x="1302675" y="273570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139" name="Google Shape;139;p20"/>
          <p:cNvCxnSpPr/>
          <p:nvPr/>
        </p:nvCxnSpPr>
        <p:spPr>
          <a:xfrm>
            <a:off x="1302675" y="273493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20"/>
          <p:cNvSpPr txBox="1"/>
          <p:nvPr/>
        </p:nvSpPr>
        <p:spPr>
          <a:xfrm>
            <a:off x="4092275" y="23246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Manufacturing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4155775" y="27234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142" name="Google Shape;142;p20"/>
          <p:cNvCxnSpPr/>
          <p:nvPr/>
        </p:nvCxnSpPr>
        <p:spPr>
          <a:xfrm>
            <a:off x="4155775" y="2722688"/>
            <a:ext cx="17772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" name="Google Shape;143;p20"/>
          <p:cNvSpPr txBox="1"/>
          <p:nvPr/>
        </p:nvSpPr>
        <p:spPr>
          <a:xfrm>
            <a:off x="7008875" y="23340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Business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6"/>
          </p:nvPr>
        </p:nvSpPr>
        <p:spPr>
          <a:xfrm>
            <a:off x="7072375" y="27328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145" name="Google Shape;145;p20"/>
          <p:cNvCxnSpPr/>
          <p:nvPr/>
        </p:nvCxnSpPr>
        <p:spPr>
          <a:xfrm>
            <a:off x="7072375" y="273208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20"/>
          <p:cNvSpPr txBox="1"/>
          <p:nvPr/>
        </p:nvSpPr>
        <p:spPr>
          <a:xfrm>
            <a:off x="3552500" y="3470900"/>
            <a:ext cx="322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7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General Meetings</a:t>
            </a:r>
            <a:endParaRPr sz="27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7"/>
          </p:nvPr>
        </p:nvSpPr>
        <p:spPr>
          <a:xfrm>
            <a:off x="3584300" y="3991650"/>
            <a:ext cx="3161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148" name="Google Shape;148;p20"/>
          <p:cNvCxnSpPr/>
          <p:nvPr/>
        </p:nvCxnSpPr>
        <p:spPr>
          <a:xfrm>
            <a:off x="3584300" y="3990888"/>
            <a:ext cx="31614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9" name="Google Shape;14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1624" y="3362459"/>
            <a:ext cx="1664701" cy="1113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079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53" name="Google Shape;153;p21"/>
          <p:cNvCxnSpPr/>
          <p:nvPr/>
        </p:nvCxnSpPr>
        <p:spPr>
          <a:xfrm rot="10800000" flipH="1">
            <a:off x="852900" y="2743800"/>
            <a:ext cx="74382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91270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400" lvl="1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 b="1"/>
            </a:lvl7pPr>
            <a:lvl8pPr marL="3657600" lvl="7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 b="1"/>
            </a:lvl8pPr>
            <a:lvl9pPr marL="4114800" lvl="8" indent="-3429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 b="1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58" name="Google Shape;158;p22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160" name="Google Shape;160;p22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1" name="Google Shape;161;p22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931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Panel Picture">
  <p:cSld name="Title and body Panel Pictur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 b="1"/>
            </a:lvl1pPr>
            <a:lvl2pPr marL="914400" lvl="1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2pPr>
            <a:lvl3pPr marL="1371600" lvl="2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3pPr>
            <a:lvl4pPr marL="1828800" lvl="3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4pPr>
            <a:lvl5pPr marL="2286000" lvl="4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5pPr>
            <a:lvl6pPr marL="2743200" lvl="5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6pPr>
            <a:lvl7pPr marL="3200400" lvl="6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7pPr>
            <a:lvl8pPr marL="3657600" lvl="7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8pPr>
            <a:lvl9pPr marL="4114800" lvl="8" indent="-36195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2100"/>
              <a:buChar char="■"/>
              <a:defRPr sz="2100" b="1"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166" name="Google Shape;166;p23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168" name="Google Shape;168;p23"/>
          <p:cNvCxnSpPr/>
          <p:nvPr/>
        </p:nvCxnSpPr>
        <p:spPr>
          <a:xfrm rot="10800000" flipH="1">
            <a:off x="371900" y="1004100"/>
            <a:ext cx="5743500" cy="204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9" name="Google Shape;169;p23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11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361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604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57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082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cing Sans One"/>
              <a:buNone/>
              <a:defRPr sz="2800">
                <a:solidFill>
                  <a:schemeClr val="dk1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erriweather"/>
              <a:buChar char="●"/>
              <a:defRPr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0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5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988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cing Sans One"/>
              <a:buNone/>
              <a:defRPr sz="2800">
                <a:solidFill>
                  <a:schemeClr val="dk1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erriweather"/>
              <a:buChar char="●"/>
              <a:defRPr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91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cing Sans One"/>
              <a:buNone/>
              <a:defRPr sz="2800">
                <a:solidFill>
                  <a:schemeClr val="dk1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erriweather"/>
              <a:buChar char="●"/>
              <a:defRPr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8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2.sv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JY6T67oAl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rerack.com/tires/tiretech/techpage.jsp?techid=4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8.xml"/><Relationship Id="rId4" Type="http://schemas.openxmlformats.org/officeDocument/2006/relationships/hyperlink" Target="https://oards.com/four-wheel-steering-system-inf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ME 199</a:t>
            </a:r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4/6/20</a:t>
            </a:r>
            <a:endParaRPr/>
          </a:p>
        </p:txBody>
      </p:sp>
      <p:pic>
        <p:nvPicPr>
          <p:cNvPr id="125" name="Google Shape;125;p15" descr="vignette.png"/>
          <p:cNvPicPr preferRelativeResize="0"/>
          <p:nvPr/>
        </p:nvPicPr>
        <p:blipFill rotWithShape="1">
          <a:blip r:embed="rId3">
            <a:alphaModFix/>
          </a:blip>
          <a:srcRect l="23085" r="23090"/>
          <a:stretch/>
        </p:blipFill>
        <p:spPr>
          <a:xfrm rot="10800000">
            <a:off x="3126675" y="0"/>
            <a:ext cx="276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4">
            <a:alphaModFix/>
          </a:blip>
          <a:srcRect l="22126" r="32280"/>
          <a:stretch/>
        </p:blipFill>
        <p:spPr>
          <a:xfrm>
            <a:off x="-1" y="0"/>
            <a:ext cx="3126675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5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445881-BFAC-44D6-B705-C9EDDD22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ME 199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CAEFA6-EC06-43B0-B46D-22BFA955C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b="1">
                <a:latin typeface="Titillium Web"/>
              </a:rPr>
              <a:t>04.6.20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8356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FDA2B-8CB0-45CB-9BB8-3F3330A6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FBB45F-F61A-47C9-8992-040B0E762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5450240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Titillium Web"/>
              </a:rPr>
              <a:t>Cost Report was submitted last Monday</a:t>
            </a:r>
          </a:p>
          <a:p>
            <a:pPr lvl="1"/>
            <a:r>
              <a:rPr lang="en-US" dirty="0">
                <a:latin typeface="Titillium Web"/>
              </a:rPr>
              <a:t>Thanks to all that helped!</a:t>
            </a:r>
          </a:p>
          <a:p>
            <a:endParaRPr lang="en-US" dirty="0">
              <a:latin typeface="Titillium Web"/>
            </a:endParaRPr>
          </a:p>
          <a:p>
            <a:r>
              <a:rPr lang="en-US" dirty="0">
                <a:latin typeface="Titillium Web"/>
              </a:rPr>
              <a:t>Design Report will be submitted tonight</a:t>
            </a:r>
            <a:endParaRPr lang="en-US"/>
          </a:p>
          <a:p>
            <a:endParaRPr lang="en-US">
              <a:latin typeface="Titillium Web"/>
            </a:endParaRPr>
          </a:p>
          <a:p>
            <a:r>
              <a:rPr lang="en-US" dirty="0">
                <a:latin typeface="Titillium Web"/>
              </a:rPr>
              <a:t>Work is continuing on building simulations for 4WD validation</a:t>
            </a:r>
          </a:p>
        </p:txBody>
      </p:sp>
    </p:spTree>
    <p:extLst>
      <p:ext uri="{BB962C8B-B14F-4D97-AF65-F5344CB8AC3E}">
        <p14:creationId xmlns:p14="http://schemas.microsoft.com/office/powerpoint/2010/main" val="417398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4D514C-6AB6-422A-B535-4469E1E92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Subteam</a:t>
            </a:r>
            <a:r>
              <a:rPr lang="en-US"/>
              <a:t> Meeting Times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E4AB69-07D5-4A8A-AB4C-FD3BA5E6C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7717894" cy="3451622"/>
          </a:xfrm>
        </p:spPr>
        <p:txBody>
          <a:bodyPr>
            <a:normAutofit/>
          </a:bodyPr>
          <a:lstStyle/>
          <a:p>
            <a:r>
              <a:rPr lang="en-US"/>
              <a:t>General: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Chassis/Suspension: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Drivetrain: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Aerodynamics: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Tractive: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r>
              <a:rPr lang="en-US"/>
              <a:t>DAQA: </a:t>
            </a:r>
            <a:r>
              <a:rPr lang="en-US" b="1">
                <a:solidFill>
                  <a:srgbClr val="F26422"/>
                </a:solidFill>
              </a:rPr>
              <a:t>Cancelled</a:t>
            </a:r>
          </a:p>
          <a:p>
            <a:endParaRPr lang="en-US" b="1">
              <a:solidFill>
                <a:srgbClr val="F26422"/>
              </a:solidFill>
            </a:endParaRPr>
          </a:p>
          <a:p>
            <a:pPr marL="0" indent="0">
              <a:buNone/>
            </a:pPr>
            <a:r>
              <a:rPr lang="en-US" b="1" err="1">
                <a:solidFill>
                  <a:srgbClr val="F26422"/>
                </a:solidFill>
              </a:rPr>
              <a:t>Mattermost</a:t>
            </a:r>
            <a:r>
              <a:rPr lang="en-US" b="1">
                <a:solidFill>
                  <a:srgbClr val="F26422"/>
                </a:solidFill>
              </a:rPr>
              <a:t> channels will be up to date with any virtual meetings that take place!</a:t>
            </a:r>
          </a:p>
        </p:txBody>
      </p:sp>
    </p:spTree>
    <p:extLst>
      <p:ext uri="{BB962C8B-B14F-4D97-AF65-F5344CB8AC3E}">
        <p14:creationId xmlns:p14="http://schemas.microsoft.com/office/powerpoint/2010/main" val="298354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SUBTEAMS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7AB02E8-98B9-4E07-8BD2-E81FEC119C54}"/>
              </a:ext>
            </a:extLst>
          </p:cNvPr>
          <p:cNvGrpSpPr/>
          <p:nvPr/>
        </p:nvGrpSpPr>
        <p:grpSpPr>
          <a:xfrm>
            <a:off x="1844338" y="2591279"/>
            <a:ext cx="1307750" cy="986593"/>
            <a:chOff x="3193103" y="3455037"/>
            <a:chExt cx="1743666" cy="13154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CAF14CC-180E-47DA-9C9B-749314FBB033}"/>
                </a:ext>
              </a:extLst>
            </p:cNvPr>
            <p:cNvSpPr txBox="1"/>
            <p:nvPr/>
          </p:nvSpPr>
          <p:spPr>
            <a:xfrm>
              <a:off x="3193103" y="4093385"/>
              <a:ext cx="17436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CHASSIS</a:t>
              </a:r>
            </a:p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SUSPENSION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2F1D985-A8D8-4398-ADEF-CEE35B3CC713}"/>
                </a:ext>
              </a:extLst>
            </p:cNvPr>
            <p:cNvGrpSpPr/>
            <p:nvPr/>
          </p:nvGrpSpPr>
          <p:grpSpPr>
            <a:xfrm>
              <a:off x="3484262" y="3455037"/>
              <a:ext cx="1230388" cy="586297"/>
              <a:chOff x="3455705" y="4776748"/>
              <a:chExt cx="4864271" cy="2317892"/>
            </a:xfrm>
          </p:grpSpPr>
          <p:pic>
            <p:nvPicPr>
              <p:cNvPr id="8" name="Graphic 7" descr="Ethernet">
                <a:extLst>
                  <a:ext uri="{FF2B5EF4-FFF2-40B4-BE49-F238E27FC236}">
                    <a16:creationId xmlns:a16="http://schemas.microsoft.com/office/drawing/2014/main" xmlns="" id="{345758F4-29CA-4E54-8F50-EE90148D4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910347" y="5992720"/>
                <a:ext cx="914399" cy="914400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E97A72C0-A8BC-4848-92AC-1B19B0596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5046" y="5838275"/>
                <a:ext cx="0" cy="74554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873C05E8-E589-4AB0-9B9F-8DB43BBC39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95046" y="5838275"/>
                <a:ext cx="948690" cy="8001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1D3B78AF-B026-4560-B151-6DD248CFE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9339" y="5836381"/>
                <a:ext cx="622600" cy="58029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162F6534-FA2D-4D3B-A7CF-E01B0B5A26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0359" y="6439239"/>
                <a:ext cx="657990" cy="158503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856707BE-8F12-4731-A51E-212915671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5046" y="5925741"/>
                <a:ext cx="609827" cy="350408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575ADF96-E996-468F-8B61-9031E3B422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5705" y="6569607"/>
                <a:ext cx="715691" cy="227497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65405606-ABC7-44A3-B390-5E516CBEF2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1083" y="5818729"/>
                <a:ext cx="6325" cy="46863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0033B402-B8CC-4A0A-BD91-8864339583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8836" y="5878280"/>
                <a:ext cx="1645354" cy="50551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46ED6914-BBCD-4DB4-A3F0-4C090124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8165" y="6390809"/>
                <a:ext cx="1586025" cy="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72E21B07-0B08-4781-84F5-346251CEA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8165" y="6415334"/>
                <a:ext cx="1127526" cy="533565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61BB5F25-65D8-4BD2-9386-72D754C2FB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0617" y="6836496"/>
                <a:ext cx="1311388" cy="130602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92F5CD18-EF63-4F15-999E-9EDA03D7C6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8792" y="6390809"/>
                <a:ext cx="465398" cy="576289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525B0A41-CB07-4D77-81A8-418B64128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7885" y="4776748"/>
                <a:ext cx="513" cy="219035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360FA52E-16BE-4445-AE0A-C7CE2EA4E4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9931" y="6948899"/>
                <a:ext cx="936172" cy="5368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EA57C2B2-E329-466B-9637-995618757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87885" y="6400389"/>
                <a:ext cx="539357" cy="54851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AD17FBE9-F05E-4568-849E-59DF0571A9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24829" y="6400389"/>
                <a:ext cx="691585" cy="84292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193A847-37C6-4DF6-BAE6-6D513E845D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87885" y="4919146"/>
                <a:ext cx="800408" cy="129190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3B21882F-EA40-4768-895A-D3D9A4A4CA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96103" y="6914139"/>
                <a:ext cx="369751" cy="3732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49966983-A0AF-4534-9507-33D2B01384F3}"/>
                  </a:ext>
                </a:extLst>
              </p:cNvPr>
              <p:cNvSpPr/>
              <p:nvPr/>
            </p:nvSpPr>
            <p:spPr>
              <a:xfrm>
                <a:off x="3971159" y="6001774"/>
                <a:ext cx="1092870" cy="1092866"/>
              </a:xfrm>
              <a:prstGeom prst="ellipse">
                <a:avLst/>
              </a:prstGeom>
              <a:solidFill>
                <a:srgbClr val="F264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2DDC0C64-6E2E-4AE5-952B-229E78EA6C78}"/>
                  </a:ext>
                </a:extLst>
              </p:cNvPr>
              <p:cNvSpPr/>
              <p:nvPr/>
            </p:nvSpPr>
            <p:spPr>
              <a:xfrm>
                <a:off x="4150178" y="6200284"/>
                <a:ext cx="702902" cy="702902"/>
              </a:xfrm>
              <a:prstGeom prst="ellipse">
                <a:avLst/>
              </a:prstGeom>
              <a:solidFill>
                <a:srgbClr val="1D28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EE46D807-0B13-40DD-A6E8-AFF971AD829E}"/>
                  </a:ext>
                </a:extLst>
              </p:cNvPr>
              <p:cNvSpPr/>
              <p:nvPr/>
            </p:nvSpPr>
            <p:spPr>
              <a:xfrm>
                <a:off x="7227106" y="6001774"/>
                <a:ext cx="1092870" cy="1092866"/>
              </a:xfrm>
              <a:prstGeom prst="ellipse">
                <a:avLst/>
              </a:prstGeom>
              <a:solidFill>
                <a:srgbClr val="F264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26F4C9AE-FB60-41FA-9096-EC057F24FBF6}"/>
                  </a:ext>
                </a:extLst>
              </p:cNvPr>
              <p:cNvSpPr/>
              <p:nvPr/>
            </p:nvSpPr>
            <p:spPr>
              <a:xfrm>
                <a:off x="7416275" y="6200284"/>
                <a:ext cx="702902" cy="702902"/>
              </a:xfrm>
              <a:prstGeom prst="ellipse">
                <a:avLst/>
              </a:prstGeom>
              <a:solidFill>
                <a:srgbClr val="1D28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E7E01A-24CC-4FD8-9799-349EDC0C096B}"/>
              </a:ext>
            </a:extLst>
          </p:cNvPr>
          <p:cNvGrpSpPr/>
          <p:nvPr/>
        </p:nvGrpSpPr>
        <p:grpSpPr>
          <a:xfrm>
            <a:off x="3295565" y="2627233"/>
            <a:ext cx="1395764" cy="950636"/>
            <a:chOff x="5128073" y="3502978"/>
            <a:chExt cx="1861018" cy="12675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E3395E4D-20F3-40AA-9B54-903F1CA6FC08}"/>
                </a:ext>
              </a:extLst>
            </p:cNvPr>
            <p:cNvSpPr/>
            <p:nvPr/>
          </p:nvSpPr>
          <p:spPr>
            <a:xfrm>
              <a:off x="5405332" y="3502978"/>
              <a:ext cx="1306500" cy="493601"/>
            </a:xfrm>
            <a:custGeom>
              <a:avLst/>
              <a:gdLst>
                <a:gd name="connsiteX0" fmla="*/ 637367 w 2720263"/>
                <a:gd name="connsiteY0" fmla="*/ 498695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559262 w 2720263"/>
                <a:gd name="connsiteY0" fmla="*/ 452975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985982 w 2720263"/>
                <a:gd name="connsiteY0" fmla="*/ 50441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985982 w 2720263"/>
                <a:gd name="connsiteY0" fmla="*/ 50441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96447 w 2720263"/>
                <a:gd name="connsiteY36" fmla="*/ 48917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96447 w 2720263"/>
                <a:gd name="connsiteY36" fmla="*/ 48917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22152 w 2720263"/>
                <a:gd name="connsiteY36" fmla="*/ 456785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22152 w 2720263"/>
                <a:gd name="connsiteY36" fmla="*/ 456785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8273"/>
                <a:gd name="connsiteX1" fmla="*/ 363047 w 2720263"/>
                <a:gd name="connsiteY1" fmla="*/ 510125 h 1008273"/>
                <a:gd name="connsiteX2" fmla="*/ 58247 w 2720263"/>
                <a:gd name="connsiteY2" fmla="*/ 599660 h 1008273"/>
                <a:gd name="connsiteX3" fmla="*/ 71582 w 2720263"/>
                <a:gd name="connsiteY3" fmla="*/ 679670 h 1008273"/>
                <a:gd name="connsiteX4" fmla="*/ 281132 w 2720263"/>
                <a:gd name="connsiteY4" fmla="*/ 803495 h 1008273"/>
                <a:gd name="connsiteX5" fmla="*/ 153497 w 2720263"/>
                <a:gd name="connsiteY5" fmla="*/ 816830 h 1008273"/>
                <a:gd name="connsiteX6" fmla="*/ 75392 w 2720263"/>
                <a:gd name="connsiteY6" fmla="*/ 818735 h 1008273"/>
                <a:gd name="connsiteX7" fmla="*/ 8717 w 2720263"/>
                <a:gd name="connsiteY7" fmla="*/ 875885 h 1008273"/>
                <a:gd name="connsiteX8" fmla="*/ 4907 w 2720263"/>
                <a:gd name="connsiteY8" fmla="*/ 957800 h 1008273"/>
                <a:gd name="connsiteX9" fmla="*/ 46817 w 2720263"/>
                <a:gd name="connsiteY9" fmla="*/ 963515 h 1008273"/>
                <a:gd name="connsiteX10" fmla="*/ 439247 w 2720263"/>
                <a:gd name="connsiteY10" fmla="*/ 963515 h 1008273"/>
                <a:gd name="connsiteX11" fmla="*/ 530687 w 2720263"/>
                <a:gd name="connsiteY11" fmla="*/ 953990 h 1008273"/>
                <a:gd name="connsiteX12" fmla="*/ 538307 w 2720263"/>
                <a:gd name="connsiteY12" fmla="*/ 902555 h 1008273"/>
                <a:gd name="connsiteX13" fmla="*/ 616412 w 2720263"/>
                <a:gd name="connsiteY13" fmla="*/ 927320 h 1008273"/>
                <a:gd name="connsiteX14" fmla="*/ 856442 w 2720263"/>
                <a:gd name="connsiteY14" fmla="*/ 944465 h 1008273"/>
                <a:gd name="connsiteX15" fmla="*/ 1424132 w 2720263"/>
                <a:gd name="connsiteY15" fmla="*/ 1007330 h 1008273"/>
                <a:gd name="connsiteX16" fmla="*/ 2028017 w 2720263"/>
                <a:gd name="connsiteY16" fmla="*/ 978755 h 1008273"/>
                <a:gd name="connsiteX17" fmla="*/ 2134697 w 2720263"/>
                <a:gd name="connsiteY17" fmla="*/ 931130 h 1008273"/>
                <a:gd name="connsiteX18" fmla="*/ 2148032 w 2720263"/>
                <a:gd name="connsiteY18" fmla="*/ 733010 h 1008273"/>
                <a:gd name="connsiteX19" fmla="*/ 2254712 w 2720263"/>
                <a:gd name="connsiteY19" fmla="*/ 715865 h 1008273"/>
                <a:gd name="connsiteX20" fmla="*/ 2622377 w 2720263"/>
                <a:gd name="connsiteY20" fmla="*/ 710150 h 1008273"/>
                <a:gd name="connsiteX21" fmla="*/ 2704292 w 2720263"/>
                <a:gd name="connsiteY21" fmla="*/ 710150 h 1008273"/>
                <a:gd name="connsiteX22" fmla="*/ 2719532 w 2720263"/>
                <a:gd name="connsiteY22" fmla="*/ 670145 h 1008273"/>
                <a:gd name="connsiteX23" fmla="*/ 2717627 w 2720263"/>
                <a:gd name="connsiteY23" fmla="*/ 432020 h 1008273"/>
                <a:gd name="connsiteX24" fmla="*/ 2715722 w 2720263"/>
                <a:gd name="connsiteY24" fmla="*/ 123410 h 1008273"/>
                <a:gd name="connsiteX25" fmla="*/ 2704292 w 2720263"/>
                <a:gd name="connsiteY25" fmla="*/ 28160 h 1008273"/>
                <a:gd name="connsiteX26" fmla="*/ 2610947 w 2720263"/>
                <a:gd name="connsiteY26" fmla="*/ 52925 h 1008273"/>
                <a:gd name="connsiteX27" fmla="*/ 2603327 w 2720263"/>
                <a:gd name="connsiteY27" fmla="*/ 3395 h 1008273"/>
                <a:gd name="connsiteX28" fmla="*/ 2407112 w 2720263"/>
                <a:gd name="connsiteY28" fmla="*/ 5300 h 1008273"/>
                <a:gd name="connsiteX29" fmla="*/ 2210897 w 2720263"/>
                <a:gd name="connsiteY29" fmla="*/ 12920 h 1008273"/>
                <a:gd name="connsiteX30" fmla="*/ 1988012 w 2720263"/>
                <a:gd name="connsiteY30" fmla="*/ 77690 h 1008273"/>
                <a:gd name="connsiteX31" fmla="*/ 1949912 w 2720263"/>
                <a:gd name="connsiteY31" fmla="*/ 226280 h 1008273"/>
                <a:gd name="connsiteX32" fmla="*/ 1955627 w 2720263"/>
                <a:gd name="connsiteY32" fmla="*/ 733010 h 1008273"/>
                <a:gd name="connsiteX33" fmla="*/ 1839422 w 2720263"/>
                <a:gd name="connsiteY33" fmla="*/ 750155 h 1008273"/>
                <a:gd name="connsiteX34" fmla="*/ 1376507 w 2720263"/>
                <a:gd name="connsiteY34" fmla="*/ 632045 h 1008273"/>
                <a:gd name="connsiteX35" fmla="*/ 1001222 w 2720263"/>
                <a:gd name="connsiteY35" fmla="*/ 494885 h 1008273"/>
                <a:gd name="connsiteX36" fmla="*/ 888827 w 2720263"/>
                <a:gd name="connsiteY36" fmla="*/ 485360 h 1008273"/>
                <a:gd name="connsiteX0" fmla="*/ 892637 w 2720263"/>
                <a:gd name="connsiteY0" fmla="*/ 489170 h 990560"/>
                <a:gd name="connsiteX1" fmla="*/ 363047 w 2720263"/>
                <a:gd name="connsiteY1" fmla="*/ 510125 h 990560"/>
                <a:gd name="connsiteX2" fmla="*/ 58247 w 2720263"/>
                <a:gd name="connsiteY2" fmla="*/ 599660 h 990560"/>
                <a:gd name="connsiteX3" fmla="*/ 71582 w 2720263"/>
                <a:gd name="connsiteY3" fmla="*/ 679670 h 990560"/>
                <a:gd name="connsiteX4" fmla="*/ 281132 w 2720263"/>
                <a:gd name="connsiteY4" fmla="*/ 803495 h 990560"/>
                <a:gd name="connsiteX5" fmla="*/ 153497 w 2720263"/>
                <a:gd name="connsiteY5" fmla="*/ 816830 h 990560"/>
                <a:gd name="connsiteX6" fmla="*/ 75392 w 2720263"/>
                <a:gd name="connsiteY6" fmla="*/ 818735 h 990560"/>
                <a:gd name="connsiteX7" fmla="*/ 8717 w 2720263"/>
                <a:gd name="connsiteY7" fmla="*/ 875885 h 990560"/>
                <a:gd name="connsiteX8" fmla="*/ 4907 w 2720263"/>
                <a:gd name="connsiteY8" fmla="*/ 957800 h 990560"/>
                <a:gd name="connsiteX9" fmla="*/ 46817 w 2720263"/>
                <a:gd name="connsiteY9" fmla="*/ 963515 h 990560"/>
                <a:gd name="connsiteX10" fmla="*/ 439247 w 2720263"/>
                <a:gd name="connsiteY10" fmla="*/ 963515 h 990560"/>
                <a:gd name="connsiteX11" fmla="*/ 530687 w 2720263"/>
                <a:gd name="connsiteY11" fmla="*/ 953990 h 990560"/>
                <a:gd name="connsiteX12" fmla="*/ 538307 w 2720263"/>
                <a:gd name="connsiteY12" fmla="*/ 902555 h 990560"/>
                <a:gd name="connsiteX13" fmla="*/ 616412 w 2720263"/>
                <a:gd name="connsiteY13" fmla="*/ 927320 h 990560"/>
                <a:gd name="connsiteX14" fmla="*/ 856442 w 2720263"/>
                <a:gd name="connsiteY14" fmla="*/ 944465 h 990560"/>
                <a:gd name="connsiteX15" fmla="*/ 1420322 w 2720263"/>
                <a:gd name="connsiteY15" fmla="*/ 988280 h 990560"/>
                <a:gd name="connsiteX16" fmla="*/ 2028017 w 2720263"/>
                <a:gd name="connsiteY16" fmla="*/ 978755 h 990560"/>
                <a:gd name="connsiteX17" fmla="*/ 2134697 w 2720263"/>
                <a:gd name="connsiteY17" fmla="*/ 931130 h 990560"/>
                <a:gd name="connsiteX18" fmla="*/ 2148032 w 2720263"/>
                <a:gd name="connsiteY18" fmla="*/ 733010 h 990560"/>
                <a:gd name="connsiteX19" fmla="*/ 2254712 w 2720263"/>
                <a:gd name="connsiteY19" fmla="*/ 715865 h 990560"/>
                <a:gd name="connsiteX20" fmla="*/ 2622377 w 2720263"/>
                <a:gd name="connsiteY20" fmla="*/ 710150 h 990560"/>
                <a:gd name="connsiteX21" fmla="*/ 2704292 w 2720263"/>
                <a:gd name="connsiteY21" fmla="*/ 710150 h 990560"/>
                <a:gd name="connsiteX22" fmla="*/ 2719532 w 2720263"/>
                <a:gd name="connsiteY22" fmla="*/ 670145 h 990560"/>
                <a:gd name="connsiteX23" fmla="*/ 2717627 w 2720263"/>
                <a:gd name="connsiteY23" fmla="*/ 432020 h 990560"/>
                <a:gd name="connsiteX24" fmla="*/ 2715722 w 2720263"/>
                <a:gd name="connsiteY24" fmla="*/ 123410 h 990560"/>
                <a:gd name="connsiteX25" fmla="*/ 2704292 w 2720263"/>
                <a:gd name="connsiteY25" fmla="*/ 28160 h 990560"/>
                <a:gd name="connsiteX26" fmla="*/ 2610947 w 2720263"/>
                <a:gd name="connsiteY26" fmla="*/ 52925 h 990560"/>
                <a:gd name="connsiteX27" fmla="*/ 2603327 w 2720263"/>
                <a:gd name="connsiteY27" fmla="*/ 3395 h 990560"/>
                <a:gd name="connsiteX28" fmla="*/ 2407112 w 2720263"/>
                <a:gd name="connsiteY28" fmla="*/ 5300 h 990560"/>
                <a:gd name="connsiteX29" fmla="*/ 2210897 w 2720263"/>
                <a:gd name="connsiteY29" fmla="*/ 12920 h 990560"/>
                <a:gd name="connsiteX30" fmla="*/ 1988012 w 2720263"/>
                <a:gd name="connsiteY30" fmla="*/ 77690 h 990560"/>
                <a:gd name="connsiteX31" fmla="*/ 1949912 w 2720263"/>
                <a:gd name="connsiteY31" fmla="*/ 226280 h 990560"/>
                <a:gd name="connsiteX32" fmla="*/ 1955627 w 2720263"/>
                <a:gd name="connsiteY32" fmla="*/ 733010 h 990560"/>
                <a:gd name="connsiteX33" fmla="*/ 1839422 w 2720263"/>
                <a:gd name="connsiteY33" fmla="*/ 750155 h 990560"/>
                <a:gd name="connsiteX34" fmla="*/ 1376507 w 2720263"/>
                <a:gd name="connsiteY34" fmla="*/ 632045 h 990560"/>
                <a:gd name="connsiteX35" fmla="*/ 1001222 w 2720263"/>
                <a:gd name="connsiteY35" fmla="*/ 494885 h 990560"/>
                <a:gd name="connsiteX36" fmla="*/ 888827 w 2720263"/>
                <a:gd name="connsiteY36" fmla="*/ 485360 h 990560"/>
                <a:gd name="connsiteX0" fmla="*/ 892637 w 2724293"/>
                <a:gd name="connsiteY0" fmla="*/ 489170 h 990560"/>
                <a:gd name="connsiteX1" fmla="*/ 363047 w 2724293"/>
                <a:gd name="connsiteY1" fmla="*/ 510125 h 990560"/>
                <a:gd name="connsiteX2" fmla="*/ 58247 w 2724293"/>
                <a:gd name="connsiteY2" fmla="*/ 599660 h 990560"/>
                <a:gd name="connsiteX3" fmla="*/ 71582 w 2724293"/>
                <a:gd name="connsiteY3" fmla="*/ 679670 h 990560"/>
                <a:gd name="connsiteX4" fmla="*/ 281132 w 2724293"/>
                <a:gd name="connsiteY4" fmla="*/ 803495 h 990560"/>
                <a:gd name="connsiteX5" fmla="*/ 153497 w 2724293"/>
                <a:gd name="connsiteY5" fmla="*/ 816830 h 990560"/>
                <a:gd name="connsiteX6" fmla="*/ 75392 w 2724293"/>
                <a:gd name="connsiteY6" fmla="*/ 818735 h 990560"/>
                <a:gd name="connsiteX7" fmla="*/ 8717 w 2724293"/>
                <a:gd name="connsiteY7" fmla="*/ 875885 h 990560"/>
                <a:gd name="connsiteX8" fmla="*/ 4907 w 2724293"/>
                <a:gd name="connsiteY8" fmla="*/ 957800 h 990560"/>
                <a:gd name="connsiteX9" fmla="*/ 46817 w 2724293"/>
                <a:gd name="connsiteY9" fmla="*/ 963515 h 990560"/>
                <a:gd name="connsiteX10" fmla="*/ 439247 w 2724293"/>
                <a:gd name="connsiteY10" fmla="*/ 963515 h 990560"/>
                <a:gd name="connsiteX11" fmla="*/ 530687 w 2724293"/>
                <a:gd name="connsiteY11" fmla="*/ 953990 h 990560"/>
                <a:gd name="connsiteX12" fmla="*/ 538307 w 2724293"/>
                <a:gd name="connsiteY12" fmla="*/ 902555 h 990560"/>
                <a:gd name="connsiteX13" fmla="*/ 616412 w 2724293"/>
                <a:gd name="connsiteY13" fmla="*/ 927320 h 990560"/>
                <a:gd name="connsiteX14" fmla="*/ 856442 w 2724293"/>
                <a:gd name="connsiteY14" fmla="*/ 944465 h 990560"/>
                <a:gd name="connsiteX15" fmla="*/ 1420322 w 2724293"/>
                <a:gd name="connsiteY15" fmla="*/ 988280 h 990560"/>
                <a:gd name="connsiteX16" fmla="*/ 2028017 w 2724293"/>
                <a:gd name="connsiteY16" fmla="*/ 978755 h 990560"/>
                <a:gd name="connsiteX17" fmla="*/ 2134697 w 2724293"/>
                <a:gd name="connsiteY17" fmla="*/ 931130 h 990560"/>
                <a:gd name="connsiteX18" fmla="*/ 2148032 w 2724293"/>
                <a:gd name="connsiteY18" fmla="*/ 733010 h 990560"/>
                <a:gd name="connsiteX19" fmla="*/ 2254712 w 2724293"/>
                <a:gd name="connsiteY19" fmla="*/ 715865 h 990560"/>
                <a:gd name="connsiteX20" fmla="*/ 2509982 w 2724293"/>
                <a:gd name="connsiteY20" fmla="*/ 713960 h 990560"/>
                <a:gd name="connsiteX21" fmla="*/ 2704292 w 2724293"/>
                <a:gd name="connsiteY21" fmla="*/ 710150 h 990560"/>
                <a:gd name="connsiteX22" fmla="*/ 2719532 w 2724293"/>
                <a:gd name="connsiteY22" fmla="*/ 670145 h 990560"/>
                <a:gd name="connsiteX23" fmla="*/ 2717627 w 2724293"/>
                <a:gd name="connsiteY23" fmla="*/ 432020 h 990560"/>
                <a:gd name="connsiteX24" fmla="*/ 2715722 w 2724293"/>
                <a:gd name="connsiteY24" fmla="*/ 123410 h 990560"/>
                <a:gd name="connsiteX25" fmla="*/ 2704292 w 2724293"/>
                <a:gd name="connsiteY25" fmla="*/ 28160 h 990560"/>
                <a:gd name="connsiteX26" fmla="*/ 2610947 w 2724293"/>
                <a:gd name="connsiteY26" fmla="*/ 52925 h 990560"/>
                <a:gd name="connsiteX27" fmla="*/ 2603327 w 2724293"/>
                <a:gd name="connsiteY27" fmla="*/ 3395 h 990560"/>
                <a:gd name="connsiteX28" fmla="*/ 2407112 w 2724293"/>
                <a:gd name="connsiteY28" fmla="*/ 5300 h 990560"/>
                <a:gd name="connsiteX29" fmla="*/ 2210897 w 2724293"/>
                <a:gd name="connsiteY29" fmla="*/ 12920 h 990560"/>
                <a:gd name="connsiteX30" fmla="*/ 1988012 w 2724293"/>
                <a:gd name="connsiteY30" fmla="*/ 77690 h 990560"/>
                <a:gd name="connsiteX31" fmla="*/ 1949912 w 2724293"/>
                <a:gd name="connsiteY31" fmla="*/ 226280 h 990560"/>
                <a:gd name="connsiteX32" fmla="*/ 1955627 w 2724293"/>
                <a:gd name="connsiteY32" fmla="*/ 733010 h 990560"/>
                <a:gd name="connsiteX33" fmla="*/ 1839422 w 2724293"/>
                <a:gd name="connsiteY33" fmla="*/ 750155 h 990560"/>
                <a:gd name="connsiteX34" fmla="*/ 1376507 w 2724293"/>
                <a:gd name="connsiteY34" fmla="*/ 632045 h 990560"/>
                <a:gd name="connsiteX35" fmla="*/ 1001222 w 2724293"/>
                <a:gd name="connsiteY35" fmla="*/ 494885 h 990560"/>
                <a:gd name="connsiteX36" fmla="*/ 888827 w 2724293"/>
                <a:gd name="connsiteY36" fmla="*/ 485360 h 990560"/>
                <a:gd name="connsiteX0" fmla="*/ 892637 w 2727379"/>
                <a:gd name="connsiteY0" fmla="*/ 489170 h 990560"/>
                <a:gd name="connsiteX1" fmla="*/ 363047 w 2727379"/>
                <a:gd name="connsiteY1" fmla="*/ 510125 h 990560"/>
                <a:gd name="connsiteX2" fmla="*/ 58247 w 2727379"/>
                <a:gd name="connsiteY2" fmla="*/ 599660 h 990560"/>
                <a:gd name="connsiteX3" fmla="*/ 71582 w 2727379"/>
                <a:gd name="connsiteY3" fmla="*/ 679670 h 990560"/>
                <a:gd name="connsiteX4" fmla="*/ 281132 w 2727379"/>
                <a:gd name="connsiteY4" fmla="*/ 803495 h 990560"/>
                <a:gd name="connsiteX5" fmla="*/ 153497 w 2727379"/>
                <a:gd name="connsiteY5" fmla="*/ 816830 h 990560"/>
                <a:gd name="connsiteX6" fmla="*/ 75392 w 2727379"/>
                <a:gd name="connsiteY6" fmla="*/ 818735 h 990560"/>
                <a:gd name="connsiteX7" fmla="*/ 8717 w 2727379"/>
                <a:gd name="connsiteY7" fmla="*/ 875885 h 990560"/>
                <a:gd name="connsiteX8" fmla="*/ 4907 w 2727379"/>
                <a:gd name="connsiteY8" fmla="*/ 957800 h 990560"/>
                <a:gd name="connsiteX9" fmla="*/ 46817 w 2727379"/>
                <a:gd name="connsiteY9" fmla="*/ 963515 h 990560"/>
                <a:gd name="connsiteX10" fmla="*/ 439247 w 2727379"/>
                <a:gd name="connsiteY10" fmla="*/ 963515 h 990560"/>
                <a:gd name="connsiteX11" fmla="*/ 530687 w 2727379"/>
                <a:gd name="connsiteY11" fmla="*/ 953990 h 990560"/>
                <a:gd name="connsiteX12" fmla="*/ 538307 w 2727379"/>
                <a:gd name="connsiteY12" fmla="*/ 902555 h 990560"/>
                <a:gd name="connsiteX13" fmla="*/ 616412 w 2727379"/>
                <a:gd name="connsiteY13" fmla="*/ 927320 h 990560"/>
                <a:gd name="connsiteX14" fmla="*/ 856442 w 2727379"/>
                <a:gd name="connsiteY14" fmla="*/ 944465 h 990560"/>
                <a:gd name="connsiteX15" fmla="*/ 1420322 w 2727379"/>
                <a:gd name="connsiteY15" fmla="*/ 988280 h 990560"/>
                <a:gd name="connsiteX16" fmla="*/ 2028017 w 2727379"/>
                <a:gd name="connsiteY16" fmla="*/ 978755 h 990560"/>
                <a:gd name="connsiteX17" fmla="*/ 2134697 w 2727379"/>
                <a:gd name="connsiteY17" fmla="*/ 931130 h 990560"/>
                <a:gd name="connsiteX18" fmla="*/ 2148032 w 2727379"/>
                <a:gd name="connsiteY18" fmla="*/ 733010 h 990560"/>
                <a:gd name="connsiteX19" fmla="*/ 2254712 w 2727379"/>
                <a:gd name="connsiteY19" fmla="*/ 715865 h 990560"/>
                <a:gd name="connsiteX20" fmla="*/ 2509982 w 2727379"/>
                <a:gd name="connsiteY20" fmla="*/ 713960 h 990560"/>
                <a:gd name="connsiteX21" fmla="*/ 2607137 w 2727379"/>
                <a:gd name="connsiteY21" fmla="*/ 710150 h 990560"/>
                <a:gd name="connsiteX22" fmla="*/ 2719532 w 2727379"/>
                <a:gd name="connsiteY22" fmla="*/ 670145 h 990560"/>
                <a:gd name="connsiteX23" fmla="*/ 2717627 w 2727379"/>
                <a:gd name="connsiteY23" fmla="*/ 432020 h 990560"/>
                <a:gd name="connsiteX24" fmla="*/ 2715722 w 2727379"/>
                <a:gd name="connsiteY24" fmla="*/ 123410 h 990560"/>
                <a:gd name="connsiteX25" fmla="*/ 2704292 w 2727379"/>
                <a:gd name="connsiteY25" fmla="*/ 28160 h 990560"/>
                <a:gd name="connsiteX26" fmla="*/ 2610947 w 2727379"/>
                <a:gd name="connsiteY26" fmla="*/ 52925 h 990560"/>
                <a:gd name="connsiteX27" fmla="*/ 2603327 w 2727379"/>
                <a:gd name="connsiteY27" fmla="*/ 3395 h 990560"/>
                <a:gd name="connsiteX28" fmla="*/ 2407112 w 2727379"/>
                <a:gd name="connsiteY28" fmla="*/ 5300 h 990560"/>
                <a:gd name="connsiteX29" fmla="*/ 2210897 w 2727379"/>
                <a:gd name="connsiteY29" fmla="*/ 12920 h 990560"/>
                <a:gd name="connsiteX30" fmla="*/ 1988012 w 2727379"/>
                <a:gd name="connsiteY30" fmla="*/ 77690 h 990560"/>
                <a:gd name="connsiteX31" fmla="*/ 1949912 w 2727379"/>
                <a:gd name="connsiteY31" fmla="*/ 226280 h 990560"/>
                <a:gd name="connsiteX32" fmla="*/ 1955627 w 2727379"/>
                <a:gd name="connsiteY32" fmla="*/ 733010 h 990560"/>
                <a:gd name="connsiteX33" fmla="*/ 1839422 w 2727379"/>
                <a:gd name="connsiteY33" fmla="*/ 750155 h 990560"/>
                <a:gd name="connsiteX34" fmla="*/ 1376507 w 2727379"/>
                <a:gd name="connsiteY34" fmla="*/ 632045 h 990560"/>
                <a:gd name="connsiteX35" fmla="*/ 1001222 w 2727379"/>
                <a:gd name="connsiteY35" fmla="*/ 494885 h 990560"/>
                <a:gd name="connsiteX36" fmla="*/ 888827 w 2727379"/>
                <a:gd name="connsiteY36" fmla="*/ 485360 h 990560"/>
                <a:gd name="connsiteX0" fmla="*/ 892637 w 2724400"/>
                <a:gd name="connsiteY0" fmla="*/ 489170 h 990560"/>
                <a:gd name="connsiteX1" fmla="*/ 363047 w 2724400"/>
                <a:gd name="connsiteY1" fmla="*/ 510125 h 990560"/>
                <a:gd name="connsiteX2" fmla="*/ 58247 w 2724400"/>
                <a:gd name="connsiteY2" fmla="*/ 599660 h 990560"/>
                <a:gd name="connsiteX3" fmla="*/ 71582 w 2724400"/>
                <a:gd name="connsiteY3" fmla="*/ 679670 h 990560"/>
                <a:gd name="connsiteX4" fmla="*/ 281132 w 2724400"/>
                <a:gd name="connsiteY4" fmla="*/ 803495 h 990560"/>
                <a:gd name="connsiteX5" fmla="*/ 153497 w 2724400"/>
                <a:gd name="connsiteY5" fmla="*/ 816830 h 990560"/>
                <a:gd name="connsiteX6" fmla="*/ 75392 w 2724400"/>
                <a:gd name="connsiteY6" fmla="*/ 818735 h 990560"/>
                <a:gd name="connsiteX7" fmla="*/ 8717 w 2724400"/>
                <a:gd name="connsiteY7" fmla="*/ 875885 h 990560"/>
                <a:gd name="connsiteX8" fmla="*/ 4907 w 2724400"/>
                <a:gd name="connsiteY8" fmla="*/ 957800 h 990560"/>
                <a:gd name="connsiteX9" fmla="*/ 46817 w 2724400"/>
                <a:gd name="connsiteY9" fmla="*/ 963515 h 990560"/>
                <a:gd name="connsiteX10" fmla="*/ 439247 w 2724400"/>
                <a:gd name="connsiteY10" fmla="*/ 963515 h 990560"/>
                <a:gd name="connsiteX11" fmla="*/ 530687 w 2724400"/>
                <a:gd name="connsiteY11" fmla="*/ 953990 h 990560"/>
                <a:gd name="connsiteX12" fmla="*/ 538307 w 2724400"/>
                <a:gd name="connsiteY12" fmla="*/ 902555 h 990560"/>
                <a:gd name="connsiteX13" fmla="*/ 616412 w 2724400"/>
                <a:gd name="connsiteY13" fmla="*/ 927320 h 990560"/>
                <a:gd name="connsiteX14" fmla="*/ 856442 w 2724400"/>
                <a:gd name="connsiteY14" fmla="*/ 944465 h 990560"/>
                <a:gd name="connsiteX15" fmla="*/ 1420322 w 2724400"/>
                <a:gd name="connsiteY15" fmla="*/ 988280 h 990560"/>
                <a:gd name="connsiteX16" fmla="*/ 2028017 w 2724400"/>
                <a:gd name="connsiteY16" fmla="*/ 978755 h 990560"/>
                <a:gd name="connsiteX17" fmla="*/ 2134697 w 2724400"/>
                <a:gd name="connsiteY17" fmla="*/ 931130 h 990560"/>
                <a:gd name="connsiteX18" fmla="*/ 2148032 w 2724400"/>
                <a:gd name="connsiteY18" fmla="*/ 733010 h 990560"/>
                <a:gd name="connsiteX19" fmla="*/ 2254712 w 2724400"/>
                <a:gd name="connsiteY19" fmla="*/ 715865 h 990560"/>
                <a:gd name="connsiteX20" fmla="*/ 2509982 w 2724400"/>
                <a:gd name="connsiteY20" fmla="*/ 713960 h 990560"/>
                <a:gd name="connsiteX21" fmla="*/ 2607137 w 2724400"/>
                <a:gd name="connsiteY21" fmla="*/ 710150 h 990560"/>
                <a:gd name="connsiteX22" fmla="*/ 2624282 w 2724400"/>
                <a:gd name="connsiteY22" fmla="*/ 611090 h 990560"/>
                <a:gd name="connsiteX23" fmla="*/ 2717627 w 2724400"/>
                <a:gd name="connsiteY23" fmla="*/ 432020 h 990560"/>
                <a:gd name="connsiteX24" fmla="*/ 2715722 w 2724400"/>
                <a:gd name="connsiteY24" fmla="*/ 123410 h 990560"/>
                <a:gd name="connsiteX25" fmla="*/ 2704292 w 2724400"/>
                <a:gd name="connsiteY25" fmla="*/ 28160 h 990560"/>
                <a:gd name="connsiteX26" fmla="*/ 2610947 w 2724400"/>
                <a:gd name="connsiteY26" fmla="*/ 52925 h 990560"/>
                <a:gd name="connsiteX27" fmla="*/ 2603327 w 2724400"/>
                <a:gd name="connsiteY27" fmla="*/ 3395 h 990560"/>
                <a:gd name="connsiteX28" fmla="*/ 2407112 w 2724400"/>
                <a:gd name="connsiteY28" fmla="*/ 5300 h 990560"/>
                <a:gd name="connsiteX29" fmla="*/ 2210897 w 2724400"/>
                <a:gd name="connsiteY29" fmla="*/ 12920 h 990560"/>
                <a:gd name="connsiteX30" fmla="*/ 1988012 w 2724400"/>
                <a:gd name="connsiteY30" fmla="*/ 77690 h 990560"/>
                <a:gd name="connsiteX31" fmla="*/ 1949912 w 2724400"/>
                <a:gd name="connsiteY31" fmla="*/ 226280 h 990560"/>
                <a:gd name="connsiteX32" fmla="*/ 1955627 w 2724400"/>
                <a:gd name="connsiteY32" fmla="*/ 733010 h 990560"/>
                <a:gd name="connsiteX33" fmla="*/ 1839422 w 2724400"/>
                <a:gd name="connsiteY33" fmla="*/ 750155 h 990560"/>
                <a:gd name="connsiteX34" fmla="*/ 1376507 w 2724400"/>
                <a:gd name="connsiteY34" fmla="*/ 632045 h 990560"/>
                <a:gd name="connsiteX35" fmla="*/ 1001222 w 2724400"/>
                <a:gd name="connsiteY35" fmla="*/ 494885 h 990560"/>
                <a:gd name="connsiteX36" fmla="*/ 888827 w 2724400"/>
                <a:gd name="connsiteY36" fmla="*/ 485360 h 990560"/>
                <a:gd name="connsiteX0" fmla="*/ 892637 w 2722730"/>
                <a:gd name="connsiteY0" fmla="*/ 489170 h 990560"/>
                <a:gd name="connsiteX1" fmla="*/ 363047 w 2722730"/>
                <a:gd name="connsiteY1" fmla="*/ 510125 h 990560"/>
                <a:gd name="connsiteX2" fmla="*/ 58247 w 2722730"/>
                <a:gd name="connsiteY2" fmla="*/ 599660 h 990560"/>
                <a:gd name="connsiteX3" fmla="*/ 71582 w 2722730"/>
                <a:gd name="connsiteY3" fmla="*/ 679670 h 990560"/>
                <a:gd name="connsiteX4" fmla="*/ 281132 w 2722730"/>
                <a:gd name="connsiteY4" fmla="*/ 803495 h 990560"/>
                <a:gd name="connsiteX5" fmla="*/ 153497 w 2722730"/>
                <a:gd name="connsiteY5" fmla="*/ 816830 h 990560"/>
                <a:gd name="connsiteX6" fmla="*/ 75392 w 2722730"/>
                <a:gd name="connsiteY6" fmla="*/ 818735 h 990560"/>
                <a:gd name="connsiteX7" fmla="*/ 8717 w 2722730"/>
                <a:gd name="connsiteY7" fmla="*/ 875885 h 990560"/>
                <a:gd name="connsiteX8" fmla="*/ 4907 w 2722730"/>
                <a:gd name="connsiteY8" fmla="*/ 957800 h 990560"/>
                <a:gd name="connsiteX9" fmla="*/ 46817 w 2722730"/>
                <a:gd name="connsiteY9" fmla="*/ 963515 h 990560"/>
                <a:gd name="connsiteX10" fmla="*/ 439247 w 2722730"/>
                <a:gd name="connsiteY10" fmla="*/ 963515 h 990560"/>
                <a:gd name="connsiteX11" fmla="*/ 530687 w 2722730"/>
                <a:gd name="connsiteY11" fmla="*/ 953990 h 990560"/>
                <a:gd name="connsiteX12" fmla="*/ 538307 w 2722730"/>
                <a:gd name="connsiteY12" fmla="*/ 902555 h 990560"/>
                <a:gd name="connsiteX13" fmla="*/ 616412 w 2722730"/>
                <a:gd name="connsiteY13" fmla="*/ 927320 h 990560"/>
                <a:gd name="connsiteX14" fmla="*/ 856442 w 2722730"/>
                <a:gd name="connsiteY14" fmla="*/ 944465 h 990560"/>
                <a:gd name="connsiteX15" fmla="*/ 1420322 w 2722730"/>
                <a:gd name="connsiteY15" fmla="*/ 988280 h 990560"/>
                <a:gd name="connsiteX16" fmla="*/ 2028017 w 2722730"/>
                <a:gd name="connsiteY16" fmla="*/ 978755 h 990560"/>
                <a:gd name="connsiteX17" fmla="*/ 2134697 w 2722730"/>
                <a:gd name="connsiteY17" fmla="*/ 931130 h 990560"/>
                <a:gd name="connsiteX18" fmla="*/ 2148032 w 2722730"/>
                <a:gd name="connsiteY18" fmla="*/ 733010 h 990560"/>
                <a:gd name="connsiteX19" fmla="*/ 2254712 w 2722730"/>
                <a:gd name="connsiteY19" fmla="*/ 715865 h 990560"/>
                <a:gd name="connsiteX20" fmla="*/ 2509982 w 2722730"/>
                <a:gd name="connsiteY20" fmla="*/ 713960 h 990560"/>
                <a:gd name="connsiteX21" fmla="*/ 2607137 w 2722730"/>
                <a:gd name="connsiteY21" fmla="*/ 710150 h 990560"/>
                <a:gd name="connsiteX22" fmla="*/ 2624282 w 2722730"/>
                <a:gd name="connsiteY22" fmla="*/ 611090 h 990560"/>
                <a:gd name="connsiteX23" fmla="*/ 2622377 w 2722730"/>
                <a:gd name="connsiteY23" fmla="*/ 386300 h 990560"/>
                <a:gd name="connsiteX24" fmla="*/ 2715722 w 2722730"/>
                <a:gd name="connsiteY24" fmla="*/ 123410 h 990560"/>
                <a:gd name="connsiteX25" fmla="*/ 2704292 w 2722730"/>
                <a:gd name="connsiteY25" fmla="*/ 28160 h 990560"/>
                <a:gd name="connsiteX26" fmla="*/ 2610947 w 2722730"/>
                <a:gd name="connsiteY26" fmla="*/ 52925 h 990560"/>
                <a:gd name="connsiteX27" fmla="*/ 2603327 w 2722730"/>
                <a:gd name="connsiteY27" fmla="*/ 3395 h 990560"/>
                <a:gd name="connsiteX28" fmla="*/ 2407112 w 2722730"/>
                <a:gd name="connsiteY28" fmla="*/ 5300 h 990560"/>
                <a:gd name="connsiteX29" fmla="*/ 2210897 w 2722730"/>
                <a:gd name="connsiteY29" fmla="*/ 12920 h 990560"/>
                <a:gd name="connsiteX30" fmla="*/ 1988012 w 2722730"/>
                <a:gd name="connsiteY30" fmla="*/ 77690 h 990560"/>
                <a:gd name="connsiteX31" fmla="*/ 1949912 w 2722730"/>
                <a:gd name="connsiteY31" fmla="*/ 226280 h 990560"/>
                <a:gd name="connsiteX32" fmla="*/ 1955627 w 2722730"/>
                <a:gd name="connsiteY32" fmla="*/ 733010 h 990560"/>
                <a:gd name="connsiteX33" fmla="*/ 1839422 w 2722730"/>
                <a:gd name="connsiteY33" fmla="*/ 750155 h 990560"/>
                <a:gd name="connsiteX34" fmla="*/ 1376507 w 2722730"/>
                <a:gd name="connsiteY34" fmla="*/ 632045 h 990560"/>
                <a:gd name="connsiteX35" fmla="*/ 1001222 w 2722730"/>
                <a:gd name="connsiteY35" fmla="*/ 494885 h 990560"/>
                <a:gd name="connsiteX36" fmla="*/ 888827 w 2722730"/>
                <a:gd name="connsiteY36" fmla="*/ 485360 h 990560"/>
                <a:gd name="connsiteX0" fmla="*/ 892637 w 2704300"/>
                <a:gd name="connsiteY0" fmla="*/ 489170 h 990560"/>
                <a:gd name="connsiteX1" fmla="*/ 363047 w 2704300"/>
                <a:gd name="connsiteY1" fmla="*/ 510125 h 990560"/>
                <a:gd name="connsiteX2" fmla="*/ 58247 w 2704300"/>
                <a:gd name="connsiteY2" fmla="*/ 599660 h 990560"/>
                <a:gd name="connsiteX3" fmla="*/ 71582 w 2704300"/>
                <a:gd name="connsiteY3" fmla="*/ 679670 h 990560"/>
                <a:gd name="connsiteX4" fmla="*/ 281132 w 2704300"/>
                <a:gd name="connsiteY4" fmla="*/ 803495 h 990560"/>
                <a:gd name="connsiteX5" fmla="*/ 153497 w 2704300"/>
                <a:gd name="connsiteY5" fmla="*/ 816830 h 990560"/>
                <a:gd name="connsiteX6" fmla="*/ 75392 w 2704300"/>
                <a:gd name="connsiteY6" fmla="*/ 818735 h 990560"/>
                <a:gd name="connsiteX7" fmla="*/ 8717 w 2704300"/>
                <a:gd name="connsiteY7" fmla="*/ 875885 h 990560"/>
                <a:gd name="connsiteX8" fmla="*/ 4907 w 2704300"/>
                <a:gd name="connsiteY8" fmla="*/ 957800 h 990560"/>
                <a:gd name="connsiteX9" fmla="*/ 46817 w 2704300"/>
                <a:gd name="connsiteY9" fmla="*/ 963515 h 990560"/>
                <a:gd name="connsiteX10" fmla="*/ 439247 w 2704300"/>
                <a:gd name="connsiteY10" fmla="*/ 963515 h 990560"/>
                <a:gd name="connsiteX11" fmla="*/ 530687 w 2704300"/>
                <a:gd name="connsiteY11" fmla="*/ 953990 h 990560"/>
                <a:gd name="connsiteX12" fmla="*/ 538307 w 2704300"/>
                <a:gd name="connsiteY12" fmla="*/ 902555 h 990560"/>
                <a:gd name="connsiteX13" fmla="*/ 616412 w 2704300"/>
                <a:gd name="connsiteY13" fmla="*/ 927320 h 990560"/>
                <a:gd name="connsiteX14" fmla="*/ 856442 w 2704300"/>
                <a:gd name="connsiteY14" fmla="*/ 944465 h 990560"/>
                <a:gd name="connsiteX15" fmla="*/ 1420322 w 2704300"/>
                <a:gd name="connsiteY15" fmla="*/ 988280 h 990560"/>
                <a:gd name="connsiteX16" fmla="*/ 2028017 w 2704300"/>
                <a:gd name="connsiteY16" fmla="*/ 978755 h 990560"/>
                <a:gd name="connsiteX17" fmla="*/ 2134697 w 2704300"/>
                <a:gd name="connsiteY17" fmla="*/ 931130 h 990560"/>
                <a:gd name="connsiteX18" fmla="*/ 2148032 w 2704300"/>
                <a:gd name="connsiteY18" fmla="*/ 733010 h 990560"/>
                <a:gd name="connsiteX19" fmla="*/ 2254712 w 2704300"/>
                <a:gd name="connsiteY19" fmla="*/ 715865 h 990560"/>
                <a:gd name="connsiteX20" fmla="*/ 2509982 w 2704300"/>
                <a:gd name="connsiteY20" fmla="*/ 713960 h 990560"/>
                <a:gd name="connsiteX21" fmla="*/ 2607137 w 2704300"/>
                <a:gd name="connsiteY21" fmla="*/ 710150 h 990560"/>
                <a:gd name="connsiteX22" fmla="*/ 2624282 w 2704300"/>
                <a:gd name="connsiteY22" fmla="*/ 611090 h 990560"/>
                <a:gd name="connsiteX23" fmla="*/ 2622377 w 2704300"/>
                <a:gd name="connsiteY23" fmla="*/ 386300 h 990560"/>
                <a:gd name="connsiteX24" fmla="*/ 2616662 w 2704300"/>
                <a:gd name="connsiteY24" fmla="*/ 121505 h 990560"/>
                <a:gd name="connsiteX25" fmla="*/ 2704292 w 2704300"/>
                <a:gd name="connsiteY25" fmla="*/ 28160 h 990560"/>
                <a:gd name="connsiteX26" fmla="*/ 2610947 w 2704300"/>
                <a:gd name="connsiteY26" fmla="*/ 52925 h 990560"/>
                <a:gd name="connsiteX27" fmla="*/ 2603327 w 2704300"/>
                <a:gd name="connsiteY27" fmla="*/ 3395 h 990560"/>
                <a:gd name="connsiteX28" fmla="*/ 2407112 w 2704300"/>
                <a:gd name="connsiteY28" fmla="*/ 5300 h 990560"/>
                <a:gd name="connsiteX29" fmla="*/ 2210897 w 2704300"/>
                <a:gd name="connsiteY29" fmla="*/ 12920 h 990560"/>
                <a:gd name="connsiteX30" fmla="*/ 1988012 w 2704300"/>
                <a:gd name="connsiteY30" fmla="*/ 77690 h 990560"/>
                <a:gd name="connsiteX31" fmla="*/ 1949912 w 2704300"/>
                <a:gd name="connsiteY31" fmla="*/ 226280 h 990560"/>
                <a:gd name="connsiteX32" fmla="*/ 1955627 w 2704300"/>
                <a:gd name="connsiteY32" fmla="*/ 733010 h 990560"/>
                <a:gd name="connsiteX33" fmla="*/ 1839422 w 2704300"/>
                <a:gd name="connsiteY33" fmla="*/ 750155 h 990560"/>
                <a:gd name="connsiteX34" fmla="*/ 1376507 w 2704300"/>
                <a:gd name="connsiteY34" fmla="*/ 632045 h 990560"/>
                <a:gd name="connsiteX35" fmla="*/ 1001222 w 2704300"/>
                <a:gd name="connsiteY35" fmla="*/ 494885 h 990560"/>
                <a:gd name="connsiteX36" fmla="*/ 888827 w 2704300"/>
                <a:gd name="connsiteY36" fmla="*/ 485360 h 990560"/>
                <a:gd name="connsiteX0" fmla="*/ 892637 w 2628148"/>
                <a:gd name="connsiteY0" fmla="*/ 489170 h 990560"/>
                <a:gd name="connsiteX1" fmla="*/ 363047 w 2628148"/>
                <a:gd name="connsiteY1" fmla="*/ 510125 h 990560"/>
                <a:gd name="connsiteX2" fmla="*/ 58247 w 2628148"/>
                <a:gd name="connsiteY2" fmla="*/ 599660 h 990560"/>
                <a:gd name="connsiteX3" fmla="*/ 71582 w 2628148"/>
                <a:gd name="connsiteY3" fmla="*/ 679670 h 990560"/>
                <a:gd name="connsiteX4" fmla="*/ 281132 w 2628148"/>
                <a:gd name="connsiteY4" fmla="*/ 803495 h 990560"/>
                <a:gd name="connsiteX5" fmla="*/ 153497 w 2628148"/>
                <a:gd name="connsiteY5" fmla="*/ 816830 h 990560"/>
                <a:gd name="connsiteX6" fmla="*/ 75392 w 2628148"/>
                <a:gd name="connsiteY6" fmla="*/ 818735 h 990560"/>
                <a:gd name="connsiteX7" fmla="*/ 8717 w 2628148"/>
                <a:gd name="connsiteY7" fmla="*/ 875885 h 990560"/>
                <a:gd name="connsiteX8" fmla="*/ 4907 w 2628148"/>
                <a:gd name="connsiteY8" fmla="*/ 957800 h 990560"/>
                <a:gd name="connsiteX9" fmla="*/ 46817 w 2628148"/>
                <a:gd name="connsiteY9" fmla="*/ 963515 h 990560"/>
                <a:gd name="connsiteX10" fmla="*/ 439247 w 2628148"/>
                <a:gd name="connsiteY10" fmla="*/ 963515 h 990560"/>
                <a:gd name="connsiteX11" fmla="*/ 530687 w 2628148"/>
                <a:gd name="connsiteY11" fmla="*/ 953990 h 990560"/>
                <a:gd name="connsiteX12" fmla="*/ 538307 w 2628148"/>
                <a:gd name="connsiteY12" fmla="*/ 902555 h 990560"/>
                <a:gd name="connsiteX13" fmla="*/ 616412 w 2628148"/>
                <a:gd name="connsiteY13" fmla="*/ 927320 h 990560"/>
                <a:gd name="connsiteX14" fmla="*/ 856442 w 2628148"/>
                <a:gd name="connsiteY14" fmla="*/ 944465 h 990560"/>
                <a:gd name="connsiteX15" fmla="*/ 1420322 w 2628148"/>
                <a:gd name="connsiteY15" fmla="*/ 988280 h 990560"/>
                <a:gd name="connsiteX16" fmla="*/ 2028017 w 2628148"/>
                <a:gd name="connsiteY16" fmla="*/ 978755 h 990560"/>
                <a:gd name="connsiteX17" fmla="*/ 2134697 w 2628148"/>
                <a:gd name="connsiteY17" fmla="*/ 931130 h 990560"/>
                <a:gd name="connsiteX18" fmla="*/ 2148032 w 2628148"/>
                <a:gd name="connsiteY18" fmla="*/ 733010 h 990560"/>
                <a:gd name="connsiteX19" fmla="*/ 2254712 w 2628148"/>
                <a:gd name="connsiteY19" fmla="*/ 715865 h 990560"/>
                <a:gd name="connsiteX20" fmla="*/ 2509982 w 2628148"/>
                <a:gd name="connsiteY20" fmla="*/ 713960 h 990560"/>
                <a:gd name="connsiteX21" fmla="*/ 2607137 w 2628148"/>
                <a:gd name="connsiteY21" fmla="*/ 710150 h 990560"/>
                <a:gd name="connsiteX22" fmla="*/ 2624282 w 2628148"/>
                <a:gd name="connsiteY22" fmla="*/ 611090 h 990560"/>
                <a:gd name="connsiteX23" fmla="*/ 2622377 w 2628148"/>
                <a:gd name="connsiteY23" fmla="*/ 386300 h 990560"/>
                <a:gd name="connsiteX24" fmla="*/ 2616662 w 2628148"/>
                <a:gd name="connsiteY24" fmla="*/ 121505 h 990560"/>
                <a:gd name="connsiteX25" fmla="*/ 2628092 w 2628148"/>
                <a:gd name="connsiteY25" fmla="*/ 49115 h 990560"/>
                <a:gd name="connsiteX26" fmla="*/ 2610947 w 2628148"/>
                <a:gd name="connsiteY26" fmla="*/ 52925 h 990560"/>
                <a:gd name="connsiteX27" fmla="*/ 2603327 w 2628148"/>
                <a:gd name="connsiteY27" fmla="*/ 3395 h 990560"/>
                <a:gd name="connsiteX28" fmla="*/ 2407112 w 2628148"/>
                <a:gd name="connsiteY28" fmla="*/ 5300 h 990560"/>
                <a:gd name="connsiteX29" fmla="*/ 2210897 w 2628148"/>
                <a:gd name="connsiteY29" fmla="*/ 12920 h 990560"/>
                <a:gd name="connsiteX30" fmla="*/ 1988012 w 2628148"/>
                <a:gd name="connsiteY30" fmla="*/ 77690 h 990560"/>
                <a:gd name="connsiteX31" fmla="*/ 1949912 w 2628148"/>
                <a:gd name="connsiteY31" fmla="*/ 226280 h 990560"/>
                <a:gd name="connsiteX32" fmla="*/ 1955627 w 2628148"/>
                <a:gd name="connsiteY32" fmla="*/ 733010 h 990560"/>
                <a:gd name="connsiteX33" fmla="*/ 1839422 w 2628148"/>
                <a:gd name="connsiteY33" fmla="*/ 750155 h 990560"/>
                <a:gd name="connsiteX34" fmla="*/ 1376507 w 2628148"/>
                <a:gd name="connsiteY34" fmla="*/ 632045 h 990560"/>
                <a:gd name="connsiteX35" fmla="*/ 1001222 w 2628148"/>
                <a:gd name="connsiteY35" fmla="*/ 494885 h 990560"/>
                <a:gd name="connsiteX36" fmla="*/ 888827 w 2628148"/>
                <a:gd name="connsiteY36" fmla="*/ 485360 h 990560"/>
                <a:gd name="connsiteX0" fmla="*/ 892637 w 2633296"/>
                <a:gd name="connsiteY0" fmla="*/ 491707 h 993097"/>
                <a:gd name="connsiteX1" fmla="*/ 363047 w 2633296"/>
                <a:gd name="connsiteY1" fmla="*/ 512662 h 993097"/>
                <a:gd name="connsiteX2" fmla="*/ 58247 w 2633296"/>
                <a:gd name="connsiteY2" fmla="*/ 602197 h 993097"/>
                <a:gd name="connsiteX3" fmla="*/ 71582 w 2633296"/>
                <a:gd name="connsiteY3" fmla="*/ 682207 h 993097"/>
                <a:gd name="connsiteX4" fmla="*/ 281132 w 2633296"/>
                <a:gd name="connsiteY4" fmla="*/ 806032 h 993097"/>
                <a:gd name="connsiteX5" fmla="*/ 153497 w 2633296"/>
                <a:gd name="connsiteY5" fmla="*/ 819367 h 993097"/>
                <a:gd name="connsiteX6" fmla="*/ 75392 w 2633296"/>
                <a:gd name="connsiteY6" fmla="*/ 821272 h 993097"/>
                <a:gd name="connsiteX7" fmla="*/ 8717 w 2633296"/>
                <a:gd name="connsiteY7" fmla="*/ 878422 h 993097"/>
                <a:gd name="connsiteX8" fmla="*/ 4907 w 2633296"/>
                <a:gd name="connsiteY8" fmla="*/ 960337 h 993097"/>
                <a:gd name="connsiteX9" fmla="*/ 46817 w 2633296"/>
                <a:gd name="connsiteY9" fmla="*/ 966052 h 993097"/>
                <a:gd name="connsiteX10" fmla="*/ 439247 w 2633296"/>
                <a:gd name="connsiteY10" fmla="*/ 966052 h 993097"/>
                <a:gd name="connsiteX11" fmla="*/ 530687 w 2633296"/>
                <a:gd name="connsiteY11" fmla="*/ 956527 h 993097"/>
                <a:gd name="connsiteX12" fmla="*/ 538307 w 2633296"/>
                <a:gd name="connsiteY12" fmla="*/ 905092 h 993097"/>
                <a:gd name="connsiteX13" fmla="*/ 616412 w 2633296"/>
                <a:gd name="connsiteY13" fmla="*/ 929857 h 993097"/>
                <a:gd name="connsiteX14" fmla="*/ 856442 w 2633296"/>
                <a:gd name="connsiteY14" fmla="*/ 947002 h 993097"/>
                <a:gd name="connsiteX15" fmla="*/ 1420322 w 2633296"/>
                <a:gd name="connsiteY15" fmla="*/ 990817 h 993097"/>
                <a:gd name="connsiteX16" fmla="*/ 2028017 w 2633296"/>
                <a:gd name="connsiteY16" fmla="*/ 981292 h 993097"/>
                <a:gd name="connsiteX17" fmla="*/ 2134697 w 2633296"/>
                <a:gd name="connsiteY17" fmla="*/ 933667 h 993097"/>
                <a:gd name="connsiteX18" fmla="*/ 2148032 w 2633296"/>
                <a:gd name="connsiteY18" fmla="*/ 735547 h 993097"/>
                <a:gd name="connsiteX19" fmla="*/ 2254712 w 2633296"/>
                <a:gd name="connsiteY19" fmla="*/ 718402 h 993097"/>
                <a:gd name="connsiteX20" fmla="*/ 2509982 w 2633296"/>
                <a:gd name="connsiteY20" fmla="*/ 716497 h 993097"/>
                <a:gd name="connsiteX21" fmla="*/ 2607137 w 2633296"/>
                <a:gd name="connsiteY21" fmla="*/ 712687 h 993097"/>
                <a:gd name="connsiteX22" fmla="*/ 2624282 w 2633296"/>
                <a:gd name="connsiteY22" fmla="*/ 613627 h 993097"/>
                <a:gd name="connsiteX23" fmla="*/ 2622377 w 2633296"/>
                <a:gd name="connsiteY23" fmla="*/ 388837 h 993097"/>
                <a:gd name="connsiteX24" fmla="*/ 2616662 w 2633296"/>
                <a:gd name="connsiteY24" fmla="*/ 124042 h 993097"/>
                <a:gd name="connsiteX25" fmla="*/ 2628092 w 2633296"/>
                <a:gd name="connsiteY25" fmla="*/ 51652 h 993097"/>
                <a:gd name="connsiteX26" fmla="*/ 2519507 w 2633296"/>
                <a:gd name="connsiteY26" fmla="*/ 89752 h 993097"/>
                <a:gd name="connsiteX27" fmla="*/ 2603327 w 2633296"/>
                <a:gd name="connsiteY27" fmla="*/ 5932 h 993097"/>
                <a:gd name="connsiteX28" fmla="*/ 2407112 w 2633296"/>
                <a:gd name="connsiteY28" fmla="*/ 7837 h 993097"/>
                <a:gd name="connsiteX29" fmla="*/ 2210897 w 2633296"/>
                <a:gd name="connsiteY29" fmla="*/ 15457 h 993097"/>
                <a:gd name="connsiteX30" fmla="*/ 1988012 w 2633296"/>
                <a:gd name="connsiteY30" fmla="*/ 80227 h 993097"/>
                <a:gd name="connsiteX31" fmla="*/ 1949912 w 2633296"/>
                <a:gd name="connsiteY31" fmla="*/ 228817 h 993097"/>
                <a:gd name="connsiteX32" fmla="*/ 1955627 w 2633296"/>
                <a:gd name="connsiteY32" fmla="*/ 735547 h 993097"/>
                <a:gd name="connsiteX33" fmla="*/ 1839422 w 2633296"/>
                <a:gd name="connsiteY33" fmla="*/ 752692 h 993097"/>
                <a:gd name="connsiteX34" fmla="*/ 1376507 w 2633296"/>
                <a:gd name="connsiteY34" fmla="*/ 634582 h 993097"/>
                <a:gd name="connsiteX35" fmla="*/ 1001222 w 2633296"/>
                <a:gd name="connsiteY35" fmla="*/ 497422 h 993097"/>
                <a:gd name="connsiteX36" fmla="*/ 888827 w 2633296"/>
                <a:gd name="connsiteY36" fmla="*/ 487897 h 993097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1988012 w 2633296"/>
                <a:gd name="connsiteY30" fmla="*/ 78751 h 991621"/>
                <a:gd name="connsiteX31" fmla="*/ 1949912 w 2633296"/>
                <a:gd name="connsiteY31" fmla="*/ 227341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2045162 w 2633296"/>
                <a:gd name="connsiteY30" fmla="*/ 107326 h 991621"/>
                <a:gd name="connsiteX31" fmla="*/ 1949912 w 2633296"/>
                <a:gd name="connsiteY31" fmla="*/ 227341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2045162 w 2633296"/>
                <a:gd name="connsiteY30" fmla="*/ 107326 h 991621"/>
                <a:gd name="connsiteX31" fmla="*/ 1967057 w 2633296"/>
                <a:gd name="connsiteY31" fmla="*/ 225436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1051 h 992441"/>
                <a:gd name="connsiteX1" fmla="*/ 363047 w 2633296"/>
                <a:gd name="connsiteY1" fmla="*/ 512006 h 992441"/>
                <a:gd name="connsiteX2" fmla="*/ 58247 w 2633296"/>
                <a:gd name="connsiteY2" fmla="*/ 601541 h 992441"/>
                <a:gd name="connsiteX3" fmla="*/ 71582 w 2633296"/>
                <a:gd name="connsiteY3" fmla="*/ 681551 h 992441"/>
                <a:gd name="connsiteX4" fmla="*/ 281132 w 2633296"/>
                <a:gd name="connsiteY4" fmla="*/ 805376 h 992441"/>
                <a:gd name="connsiteX5" fmla="*/ 153497 w 2633296"/>
                <a:gd name="connsiteY5" fmla="*/ 818711 h 992441"/>
                <a:gd name="connsiteX6" fmla="*/ 75392 w 2633296"/>
                <a:gd name="connsiteY6" fmla="*/ 820616 h 992441"/>
                <a:gd name="connsiteX7" fmla="*/ 8717 w 2633296"/>
                <a:gd name="connsiteY7" fmla="*/ 877766 h 992441"/>
                <a:gd name="connsiteX8" fmla="*/ 4907 w 2633296"/>
                <a:gd name="connsiteY8" fmla="*/ 959681 h 992441"/>
                <a:gd name="connsiteX9" fmla="*/ 46817 w 2633296"/>
                <a:gd name="connsiteY9" fmla="*/ 965396 h 992441"/>
                <a:gd name="connsiteX10" fmla="*/ 439247 w 2633296"/>
                <a:gd name="connsiteY10" fmla="*/ 965396 h 992441"/>
                <a:gd name="connsiteX11" fmla="*/ 530687 w 2633296"/>
                <a:gd name="connsiteY11" fmla="*/ 955871 h 992441"/>
                <a:gd name="connsiteX12" fmla="*/ 538307 w 2633296"/>
                <a:gd name="connsiteY12" fmla="*/ 904436 h 992441"/>
                <a:gd name="connsiteX13" fmla="*/ 616412 w 2633296"/>
                <a:gd name="connsiteY13" fmla="*/ 929201 h 992441"/>
                <a:gd name="connsiteX14" fmla="*/ 856442 w 2633296"/>
                <a:gd name="connsiteY14" fmla="*/ 946346 h 992441"/>
                <a:gd name="connsiteX15" fmla="*/ 1420322 w 2633296"/>
                <a:gd name="connsiteY15" fmla="*/ 990161 h 992441"/>
                <a:gd name="connsiteX16" fmla="*/ 2028017 w 2633296"/>
                <a:gd name="connsiteY16" fmla="*/ 980636 h 992441"/>
                <a:gd name="connsiteX17" fmla="*/ 2134697 w 2633296"/>
                <a:gd name="connsiteY17" fmla="*/ 933011 h 992441"/>
                <a:gd name="connsiteX18" fmla="*/ 2148032 w 2633296"/>
                <a:gd name="connsiteY18" fmla="*/ 734891 h 992441"/>
                <a:gd name="connsiteX19" fmla="*/ 2254712 w 2633296"/>
                <a:gd name="connsiteY19" fmla="*/ 717746 h 992441"/>
                <a:gd name="connsiteX20" fmla="*/ 2509982 w 2633296"/>
                <a:gd name="connsiteY20" fmla="*/ 715841 h 992441"/>
                <a:gd name="connsiteX21" fmla="*/ 2607137 w 2633296"/>
                <a:gd name="connsiteY21" fmla="*/ 712031 h 992441"/>
                <a:gd name="connsiteX22" fmla="*/ 2624282 w 2633296"/>
                <a:gd name="connsiteY22" fmla="*/ 612971 h 992441"/>
                <a:gd name="connsiteX23" fmla="*/ 2622377 w 2633296"/>
                <a:gd name="connsiteY23" fmla="*/ 388181 h 992441"/>
                <a:gd name="connsiteX24" fmla="*/ 2616662 w 2633296"/>
                <a:gd name="connsiteY24" fmla="*/ 123386 h 992441"/>
                <a:gd name="connsiteX25" fmla="*/ 2628092 w 2633296"/>
                <a:gd name="connsiteY25" fmla="*/ 50996 h 992441"/>
                <a:gd name="connsiteX26" fmla="*/ 2519507 w 2633296"/>
                <a:gd name="connsiteY26" fmla="*/ 89096 h 992441"/>
                <a:gd name="connsiteX27" fmla="*/ 2502362 w 2633296"/>
                <a:gd name="connsiteY27" fmla="*/ 7181 h 992441"/>
                <a:gd name="connsiteX28" fmla="*/ 2407112 w 2633296"/>
                <a:gd name="connsiteY28" fmla="*/ 7181 h 992441"/>
                <a:gd name="connsiteX29" fmla="*/ 2208992 w 2633296"/>
                <a:gd name="connsiteY29" fmla="*/ 33851 h 992441"/>
                <a:gd name="connsiteX30" fmla="*/ 2045162 w 2633296"/>
                <a:gd name="connsiteY30" fmla="*/ 108146 h 992441"/>
                <a:gd name="connsiteX31" fmla="*/ 1967057 w 2633296"/>
                <a:gd name="connsiteY31" fmla="*/ 226256 h 992441"/>
                <a:gd name="connsiteX32" fmla="*/ 1955627 w 2633296"/>
                <a:gd name="connsiteY32" fmla="*/ 734891 h 992441"/>
                <a:gd name="connsiteX33" fmla="*/ 1839422 w 2633296"/>
                <a:gd name="connsiteY33" fmla="*/ 752036 h 992441"/>
                <a:gd name="connsiteX34" fmla="*/ 1376507 w 2633296"/>
                <a:gd name="connsiteY34" fmla="*/ 633926 h 992441"/>
                <a:gd name="connsiteX35" fmla="*/ 1001222 w 2633296"/>
                <a:gd name="connsiteY35" fmla="*/ 496766 h 992441"/>
                <a:gd name="connsiteX36" fmla="*/ 888827 w 2633296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148032 w 2625239"/>
                <a:gd name="connsiteY18" fmla="*/ 734891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4426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45187 w 2625239"/>
                <a:gd name="connsiteY19" fmla="*/ 73679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2362 w 2625239"/>
                <a:gd name="connsiteY20" fmla="*/ 729176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2362 w 2625239"/>
                <a:gd name="connsiteY20" fmla="*/ 729176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4832"/>
                <a:gd name="connsiteY0" fmla="*/ 491051 h 992441"/>
                <a:gd name="connsiteX1" fmla="*/ 363047 w 2624832"/>
                <a:gd name="connsiteY1" fmla="*/ 512006 h 992441"/>
                <a:gd name="connsiteX2" fmla="*/ 58247 w 2624832"/>
                <a:gd name="connsiteY2" fmla="*/ 601541 h 992441"/>
                <a:gd name="connsiteX3" fmla="*/ 71582 w 2624832"/>
                <a:gd name="connsiteY3" fmla="*/ 681551 h 992441"/>
                <a:gd name="connsiteX4" fmla="*/ 281132 w 2624832"/>
                <a:gd name="connsiteY4" fmla="*/ 805376 h 992441"/>
                <a:gd name="connsiteX5" fmla="*/ 153497 w 2624832"/>
                <a:gd name="connsiteY5" fmla="*/ 818711 h 992441"/>
                <a:gd name="connsiteX6" fmla="*/ 75392 w 2624832"/>
                <a:gd name="connsiteY6" fmla="*/ 820616 h 992441"/>
                <a:gd name="connsiteX7" fmla="*/ 8717 w 2624832"/>
                <a:gd name="connsiteY7" fmla="*/ 877766 h 992441"/>
                <a:gd name="connsiteX8" fmla="*/ 4907 w 2624832"/>
                <a:gd name="connsiteY8" fmla="*/ 959681 h 992441"/>
                <a:gd name="connsiteX9" fmla="*/ 46817 w 2624832"/>
                <a:gd name="connsiteY9" fmla="*/ 965396 h 992441"/>
                <a:gd name="connsiteX10" fmla="*/ 439247 w 2624832"/>
                <a:gd name="connsiteY10" fmla="*/ 965396 h 992441"/>
                <a:gd name="connsiteX11" fmla="*/ 530687 w 2624832"/>
                <a:gd name="connsiteY11" fmla="*/ 955871 h 992441"/>
                <a:gd name="connsiteX12" fmla="*/ 538307 w 2624832"/>
                <a:gd name="connsiteY12" fmla="*/ 904436 h 992441"/>
                <a:gd name="connsiteX13" fmla="*/ 616412 w 2624832"/>
                <a:gd name="connsiteY13" fmla="*/ 929201 h 992441"/>
                <a:gd name="connsiteX14" fmla="*/ 856442 w 2624832"/>
                <a:gd name="connsiteY14" fmla="*/ 946346 h 992441"/>
                <a:gd name="connsiteX15" fmla="*/ 1420322 w 2624832"/>
                <a:gd name="connsiteY15" fmla="*/ 990161 h 992441"/>
                <a:gd name="connsiteX16" fmla="*/ 2028017 w 2624832"/>
                <a:gd name="connsiteY16" fmla="*/ 980636 h 992441"/>
                <a:gd name="connsiteX17" fmla="*/ 2134697 w 2624832"/>
                <a:gd name="connsiteY17" fmla="*/ 933011 h 992441"/>
                <a:gd name="connsiteX18" fmla="*/ 2201372 w 2624832"/>
                <a:gd name="connsiteY18" fmla="*/ 828236 h 992441"/>
                <a:gd name="connsiteX19" fmla="*/ 2295987 w 2624832"/>
                <a:gd name="connsiteY19" fmla="*/ 741876 h 992441"/>
                <a:gd name="connsiteX20" fmla="*/ 2502362 w 2624832"/>
                <a:gd name="connsiteY20" fmla="*/ 729176 h 992441"/>
                <a:gd name="connsiteX21" fmla="*/ 2612852 w 2624832"/>
                <a:gd name="connsiteY21" fmla="*/ 717746 h 992441"/>
                <a:gd name="connsiteX22" fmla="*/ 2624282 w 2624832"/>
                <a:gd name="connsiteY22" fmla="*/ 612971 h 992441"/>
                <a:gd name="connsiteX23" fmla="*/ 2622377 w 2624832"/>
                <a:gd name="connsiteY23" fmla="*/ 388181 h 992441"/>
                <a:gd name="connsiteX24" fmla="*/ 2616662 w 2624832"/>
                <a:gd name="connsiteY24" fmla="*/ 123386 h 992441"/>
                <a:gd name="connsiteX25" fmla="*/ 2610947 w 2624832"/>
                <a:gd name="connsiteY25" fmla="*/ 47186 h 992441"/>
                <a:gd name="connsiteX26" fmla="*/ 2519507 w 2624832"/>
                <a:gd name="connsiteY26" fmla="*/ 89096 h 992441"/>
                <a:gd name="connsiteX27" fmla="*/ 2502362 w 2624832"/>
                <a:gd name="connsiteY27" fmla="*/ 7181 h 992441"/>
                <a:gd name="connsiteX28" fmla="*/ 2407112 w 2624832"/>
                <a:gd name="connsiteY28" fmla="*/ 7181 h 992441"/>
                <a:gd name="connsiteX29" fmla="*/ 2208992 w 2624832"/>
                <a:gd name="connsiteY29" fmla="*/ 33851 h 992441"/>
                <a:gd name="connsiteX30" fmla="*/ 2045162 w 2624832"/>
                <a:gd name="connsiteY30" fmla="*/ 108146 h 992441"/>
                <a:gd name="connsiteX31" fmla="*/ 1967057 w 2624832"/>
                <a:gd name="connsiteY31" fmla="*/ 226256 h 992441"/>
                <a:gd name="connsiteX32" fmla="*/ 1955627 w 2624832"/>
                <a:gd name="connsiteY32" fmla="*/ 734891 h 992441"/>
                <a:gd name="connsiteX33" fmla="*/ 1839422 w 2624832"/>
                <a:gd name="connsiteY33" fmla="*/ 752036 h 992441"/>
                <a:gd name="connsiteX34" fmla="*/ 1376507 w 2624832"/>
                <a:gd name="connsiteY34" fmla="*/ 633926 h 992441"/>
                <a:gd name="connsiteX35" fmla="*/ 1001222 w 2624832"/>
                <a:gd name="connsiteY35" fmla="*/ 496766 h 992441"/>
                <a:gd name="connsiteX36" fmla="*/ 888827 w 2624832"/>
                <a:gd name="connsiteY36" fmla="*/ 487241 h 992441"/>
                <a:gd name="connsiteX0" fmla="*/ 892637 w 2624832"/>
                <a:gd name="connsiteY0" fmla="*/ 491051 h 992441"/>
                <a:gd name="connsiteX1" fmla="*/ 363047 w 2624832"/>
                <a:gd name="connsiteY1" fmla="*/ 512006 h 992441"/>
                <a:gd name="connsiteX2" fmla="*/ 58247 w 2624832"/>
                <a:gd name="connsiteY2" fmla="*/ 601541 h 992441"/>
                <a:gd name="connsiteX3" fmla="*/ 71582 w 2624832"/>
                <a:gd name="connsiteY3" fmla="*/ 681551 h 992441"/>
                <a:gd name="connsiteX4" fmla="*/ 281132 w 2624832"/>
                <a:gd name="connsiteY4" fmla="*/ 805376 h 992441"/>
                <a:gd name="connsiteX5" fmla="*/ 153497 w 2624832"/>
                <a:gd name="connsiteY5" fmla="*/ 818711 h 992441"/>
                <a:gd name="connsiteX6" fmla="*/ 75392 w 2624832"/>
                <a:gd name="connsiteY6" fmla="*/ 820616 h 992441"/>
                <a:gd name="connsiteX7" fmla="*/ 8717 w 2624832"/>
                <a:gd name="connsiteY7" fmla="*/ 877766 h 992441"/>
                <a:gd name="connsiteX8" fmla="*/ 4907 w 2624832"/>
                <a:gd name="connsiteY8" fmla="*/ 959681 h 992441"/>
                <a:gd name="connsiteX9" fmla="*/ 46817 w 2624832"/>
                <a:gd name="connsiteY9" fmla="*/ 965396 h 992441"/>
                <a:gd name="connsiteX10" fmla="*/ 439247 w 2624832"/>
                <a:gd name="connsiteY10" fmla="*/ 965396 h 992441"/>
                <a:gd name="connsiteX11" fmla="*/ 530687 w 2624832"/>
                <a:gd name="connsiteY11" fmla="*/ 955871 h 992441"/>
                <a:gd name="connsiteX12" fmla="*/ 538307 w 2624832"/>
                <a:gd name="connsiteY12" fmla="*/ 904436 h 992441"/>
                <a:gd name="connsiteX13" fmla="*/ 616412 w 2624832"/>
                <a:gd name="connsiteY13" fmla="*/ 929201 h 992441"/>
                <a:gd name="connsiteX14" fmla="*/ 856442 w 2624832"/>
                <a:gd name="connsiteY14" fmla="*/ 946346 h 992441"/>
                <a:gd name="connsiteX15" fmla="*/ 1420322 w 2624832"/>
                <a:gd name="connsiteY15" fmla="*/ 990161 h 992441"/>
                <a:gd name="connsiteX16" fmla="*/ 2028017 w 2624832"/>
                <a:gd name="connsiteY16" fmla="*/ 980636 h 992441"/>
                <a:gd name="connsiteX17" fmla="*/ 2134697 w 2624832"/>
                <a:gd name="connsiteY17" fmla="*/ 933011 h 992441"/>
                <a:gd name="connsiteX18" fmla="*/ 2220422 w 2624832"/>
                <a:gd name="connsiteY18" fmla="*/ 841571 h 992441"/>
                <a:gd name="connsiteX19" fmla="*/ 2295987 w 2624832"/>
                <a:gd name="connsiteY19" fmla="*/ 741876 h 992441"/>
                <a:gd name="connsiteX20" fmla="*/ 2502362 w 2624832"/>
                <a:gd name="connsiteY20" fmla="*/ 729176 h 992441"/>
                <a:gd name="connsiteX21" fmla="*/ 2612852 w 2624832"/>
                <a:gd name="connsiteY21" fmla="*/ 717746 h 992441"/>
                <a:gd name="connsiteX22" fmla="*/ 2624282 w 2624832"/>
                <a:gd name="connsiteY22" fmla="*/ 612971 h 992441"/>
                <a:gd name="connsiteX23" fmla="*/ 2622377 w 2624832"/>
                <a:gd name="connsiteY23" fmla="*/ 388181 h 992441"/>
                <a:gd name="connsiteX24" fmla="*/ 2616662 w 2624832"/>
                <a:gd name="connsiteY24" fmla="*/ 123386 h 992441"/>
                <a:gd name="connsiteX25" fmla="*/ 2610947 w 2624832"/>
                <a:gd name="connsiteY25" fmla="*/ 47186 h 992441"/>
                <a:gd name="connsiteX26" fmla="*/ 2519507 w 2624832"/>
                <a:gd name="connsiteY26" fmla="*/ 89096 h 992441"/>
                <a:gd name="connsiteX27" fmla="*/ 2502362 w 2624832"/>
                <a:gd name="connsiteY27" fmla="*/ 7181 h 992441"/>
                <a:gd name="connsiteX28" fmla="*/ 2407112 w 2624832"/>
                <a:gd name="connsiteY28" fmla="*/ 7181 h 992441"/>
                <a:gd name="connsiteX29" fmla="*/ 2208992 w 2624832"/>
                <a:gd name="connsiteY29" fmla="*/ 33851 h 992441"/>
                <a:gd name="connsiteX30" fmla="*/ 2045162 w 2624832"/>
                <a:gd name="connsiteY30" fmla="*/ 108146 h 992441"/>
                <a:gd name="connsiteX31" fmla="*/ 1967057 w 2624832"/>
                <a:gd name="connsiteY31" fmla="*/ 226256 h 992441"/>
                <a:gd name="connsiteX32" fmla="*/ 1955627 w 2624832"/>
                <a:gd name="connsiteY32" fmla="*/ 734891 h 992441"/>
                <a:gd name="connsiteX33" fmla="*/ 1839422 w 2624832"/>
                <a:gd name="connsiteY33" fmla="*/ 752036 h 992441"/>
                <a:gd name="connsiteX34" fmla="*/ 1376507 w 2624832"/>
                <a:gd name="connsiteY34" fmla="*/ 633926 h 992441"/>
                <a:gd name="connsiteX35" fmla="*/ 1001222 w 2624832"/>
                <a:gd name="connsiteY35" fmla="*/ 496766 h 992441"/>
                <a:gd name="connsiteX36" fmla="*/ 888827 w 2624832"/>
                <a:gd name="connsiteY36" fmla="*/ 487241 h 992441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295987 w 2624832"/>
                <a:gd name="connsiteY19" fmla="*/ 741876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295987 w 2624832"/>
                <a:gd name="connsiteY19" fmla="*/ 741876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29897 w 2624832"/>
                <a:gd name="connsiteY33" fmla="*/ 75965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40606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40606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6537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729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729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33027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21290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26393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24832" h="991673">
                  <a:moveTo>
                    <a:pt x="892637" y="491051"/>
                  </a:moveTo>
                  <a:cubicBezTo>
                    <a:pt x="803737" y="488352"/>
                    <a:pt x="502112" y="493591"/>
                    <a:pt x="363047" y="512006"/>
                  </a:cubicBezTo>
                  <a:cubicBezTo>
                    <a:pt x="223982" y="530421"/>
                    <a:pt x="106824" y="573284"/>
                    <a:pt x="58247" y="601541"/>
                  </a:cubicBezTo>
                  <a:cubicBezTo>
                    <a:pt x="9670" y="629798"/>
                    <a:pt x="34434" y="647579"/>
                    <a:pt x="71582" y="681551"/>
                  </a:cubicBezTo>
                  <a:cubicBezTo>
                    <a:pt x="108729" y="715524"/>
                    <a:pt x="267479" y="782516"/>
                    <a:pt x="281132" y="805376"/>
                  </a:cubicBezTo>
                  <a:cubicBezTo>
                    <a:pt x="294785" y="828236"/>
                    <a:pt x="187787" y="816171"/>
                    <a:pt x="153497" y="818711"/>
                  </a:cubicBezTo>
                  <a:cubicBezTo>
                    <a:pt x="119207" y="821251"/>
                    <a:pt x="99522" y="810774"/>
                    <a:pt x="75392" y="820616"/>
                  </a:cubicBezTo>
                  <a:cubicBezTo>
                    <a:pt x="51262" y="830458"/>
                    <a:pt x="20464" y="854589"/>
                    <a:pt x="8717" y="877766"/>
                  </a:cubicBezTo>
                  <a:cubicBezTo>
                    <a:pt x="-3030" y="900943"/>
                    <a:pt x="-1443" y="945076"/>
                    <a:pt x="4907" y="959681"/>
                  </a:cubicBezTo>
                  <a:cubicBezTo>
                    <a:pt x="11257" y="974286"/>
                    <a:pt x="-25573" y="964444"/>
                    <a:pt x="46817" y="965396"/>
                  </a:cubicBezTo>
                  <a:cubicBezTo>
                    <a:pt x="119207" y="966348"/>
                    <a:pt x="358602" y="966984"/>
                    <a:pt x="439247" y="965396"/>
                  </a:cubicBezTo>
                  <a:cubicBezTo>
                    <a:pt x="519892" y="963809"/>
                    <a:pt x="514177" y="966031"/>
                    <a:pt x="530687" y="955871"/>
                  </a:cubicBezTo>
                  <a:cubicBezTo>
                    <a:pt x="547197" y="945711"/>
                    <a:pt x="524020" y="908881"/>
                    <a:pt x="538307" y="904436"/>
                  </a:cubicBezTo>
                  <a:cubicBezTo>
                    <a:pt x="564342" y="912691"/>
                    <a:pt x="563389" y="922216"/>
                    <a:pt x="616412" y="929201"/>
                  </a:cubicBezTo>
                  <a:cubicBezTo>
                    <a:pt x="669435" y="936186"/>
                    <a:pt x="722457" y="936186"/>
                    <a:pt x="856442" y="946346"/>
                  </a:cubicBezTo>
                  <a:cubicBezTo>
                    <a:pt x="990427" y="956506"/>
                    <a:pt x="1225060" y="984446"/>
                    <a:pt x="1420322" y="990161"/>
                  </a:cubicBezTo>
                  <a:cubicBezTo>
                    <a:pt x="1615585" y="995876"/>
                    <a:pt x="1897805" y="983794"/>
                    <a:pt x="2028017" y="980636"/>
                  </a:cubicBezTo>
                  <a:cubicBezTo>
                    <a:pt x="2158229" y="977478"/>
                    <a:pt x="2198103" y="971532"/>
                    <a:pt x="2201596" y="971215"/>
                  </a:cubicBezTo>
                  <a:cubicBezTo>
                    <a:pt x="2205089" y="970898"/>
                    <a:pt x="2210032" y="878842"/>
                    <a:pt x="2220422" y="841571"/>
                  </a:cubicBezTo>
                  <a:cubicBezTo>
                    <a:pt x="2230812" y="804300"/>
                    <a:pt x="2216947" y="766323"/>
                    <a:pt x="2263937" y="747591"/>
                  </a:cubicBezTo>
                  <a:cubicBezTo>
                    <a:pt x="2310927" y="728859"/>
                    <a:pt x="2444209" y="734150"/>
                    <a:pt x="2502362" y="729176"/>
                  </a:cubicBezTo>
                  <a:cubicBezTo>
                    <a:pt x="2560515" y="724202"/>
                    <a:pt x="2595158" y="736864"/>
                    <a:pt x="2612852" y="717746"/>
                  </a:cubicBezTo>
                  <a:cubicBezTo>
                    <a:pt x="2630546" y="698628"/>
                    <a:pt x="2622695" y="667898"/>
                    <a:pt x="2624282" y="612971"/>
                  </a:cubicBezTo>
                  <a:cubicBezTo>
                    <a:pt x="2625869" y="558044"/>
                    <a:pt x="2623647" y="469778"/>
                    <a:pt x="2622377" y="388181"/>
                  </a:cubicBezTo>
                  <a:cubicBezTo>
                    <a:pt x="2621107" y="306584"/>
                    <a:pt x="2618567" y="180218"/>
                    <a:pt x="2616662" y="123386"/>
                  </a:cubicBezTo>
                  <a:cubicBezTo>
                    <a:pt x="2614757" y="66554"/>
                    <a:pt x="2627139" y="52901"/>
                    <a:pt x="2610947" y="47186"/>
                  </a:cubicBezTo>
                  <a:cubicBezTo>
                    <a:pt x="2594755" y="41471"/>
                    <a:pt x="2537604" y="95763"/>
                    <a:pt x="2519507" y="89096"/>
                  </a:cubicBezTo>
                  <a:cubicBezTo>
                    <a:pt x="2501410" y="82429"/>
                    <a:pt x="2521095" y="20834"/>
                    <a:pt x="2502362" y="7181"/>
                  </a:cubicBezTo>
                  <a:cubicBezTo>
                    <a:pt x="2483629" y="-6472"/>
                    <a:pt x="2456007" y="2736"/>
                    <a:pt x="2407112" y="7181"/>
                  </a:cubicBezTo>
                  <a:cubicBezTo>
                    <a:pt x="2358217" y="11626"/>
                    <a:pt x="2269317" y="17024"/>
                    <a:pt x="2208992" y="33851"/>
                  </a:cubicBezTo>
                  <a:cubicBezTo>
                    <a:pt x="2148667" y="50678"/>
                    <a:pt x="2085484" y="76079"/>
                    <a:pt x="2045162" y="108146"/>
                  </a:cubicBezTo>
                  <a:cubicBezTo>
                    <a:pt x="2004840" y="140213"/>
                    <a:pt x="1981662" y="115449"/>
                    <a:pt x="1967057" y="226256"/>
                  </a:cubicBezTo>
                  <a:cubicBezTo>
                    <a:pt x="1952452" y="337063"/>
                    <a:pt x="1965152" y="743464"/>
                    <a:pt x="1957532" y="772991"/>
                  </a:cubicBezTo>
                  <a:cubicBezTo>
                    <a:pt x="1949912" y="802518"/>
                    <a:pt x="1926735" y="792359"/>
                    <a:pt x="1829897" y="769181"/>
                  </a:cubicBezTo>
                  <a:cubicBezTo>
                    <a:pt x="1733060" y="746004"/>
                    <a:pt x="1514619" y="679328"/>
                    <a:pt x="1376507" y="633926"/>
                  </a:cubicBezTo>
                  <a:cubicBezTo>
                    <a:pt x="1238395" y="588524"/>
                    <a:pt x="1082502" y="521214"/>
                    <a:pt x="1001222" y="496766"/>
                  </a:cubicBezTo>
                  <a:cubicBezTo>
                    <a:pt x="919942" y="472319"/>
                    <a:pt x="907718" y="491686"/>
                    <a:pt x="888827" y="487241"/>
                  </a:cubicBezTo>
                </a:path>
              </a:pathLst>
            </a:custGeom>
            <a:solidFill>
              <a:srgbClr val="F26422"/>
            </a:solidFill>
            <a:ln>
              <a:solidFill>
                <a:srgbClr val="F26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FD7CD02-F513-4370-998B-E6D6B030AD9C}"/>
                </a:ext>
              </a:extLst>
            </p:cNvPr>
            <p:cNvSpPr txBox="1"/>
            <p:nvPr/>
          </p:nvSpPr>
          <p:spPr>
            <a:xfrm>
              <a:off x="5128073" y="4093385"/>
              <a:ext cx="18610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AERODYNAMICS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0E82AFA-B894-4C35-963C-40B99E30C5D3}"/>
              </a:ext>
            </a:extLst>
          </p:cNvPr>
          <p:cNvSpPr txBox="1"/>
          <p:nvPr/>
        </p:nvSpPr>
        <p:spPr>
          <a:xfrm>
            <a:off x="4890666" y="3070038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5" name="Graphic 83" descr="Gears">
            <a:extLst>
              <a:ext uri="{FF2B5EF4-FFF2-40B4-BE49-F238E27FC236}">
                <a16:creationId xmlns:a16="http://schemas.microsoft.com/office/drawing/2014/main" xmlns="" id="{980D29A1-CAA8-4BEA-8264-27E016406A5A}"/>
              </a:ext>
            </a:extLst>
          </p:cNvPr>
          <p:cNvGrpSpPr/>
          <p:nvPr/>
        </p:nvGrpSpPr>
        <p:grpSpPr>
          <a:xfrm>
            <a:off x="5178973" y="2592122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B7705879-94CE-493F-8C96-6549F9604451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104FC01-1711-4652-AF98-6658523FB07B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2F98CFC-1E27-416E-B4E1-044D526515E3}"/>
              </a:ext>
            </a:extLst>
          </p:cNvPr>
          <p:cNvGrpSpPr/>
          <p:nvPr/>
        </p:nvGrpSpPr>
        <p:grpSpPr>
          <a:xfrm>
            <a:off x="6384935" y="2599362"/>
            <a:ext cx="471368" cy="470676"/>
            <a:chOff x="10178422" y="4896125"/>
            <a:chExt cx="950243" cy="948847"/>
          </a:xfrm>
        </p:grpSpPr>
        <p:sp>
          <p:nvSpPr>
            <p:cNvPr id="88" name="Freeform: Shape 87" descr="Single gear">
              <a:extLst>
                <a:ext uri="{FF2B5EF4-FFF2-40B4-BE49-F238E27FC236}">
                  <a16:creationId xmlns:a16="http://schemas.microsoft.com/office/drawing/2014/main" xmlns="" id="{CCBFC988-2964-4804-9A5E-015391CD2CAD}"/>
                </a:ext>
              </a:extLst>
            </p:cNvPr>
            <p:cNvSpPr/>
            <p:nvPr/>
          </p:nvSpPr>
          <p:spPr>
            <a:xfrm>
              <a:off x="10178422" y="4896125"/>
              <a:ext cx="950243" cy="948847"/>
            </a:xfrm>
            <a:custGeom>
              <a:avLst/>
              <a:gdLst>
                <a:gd name="connsiteX0" fmla="*/ 474424 w 950243"/>
                <a:gd name="connsiteY0" fmla="*/ 222377 h 948847"/>
                <a:gd name="connsiteX1" fmla="*/ 222377 w 950243"/>
                <a:gd name="connsiteY1" fmla="*/ 474424 h 948847"/>
                <a:gd name="connsiteX2" fmla="*/ 474424 w 950243"/>
                <a:gd name="connsiteY2" fmla="*/ 726471 h 948847"/>
                <a:gd name="connsiteX3" fmla="*/ 726471 w 950243"/>
                <a:gd name="connsiteY3" fmla="*/ 474424 h 948847"/>
                <a:gd name="connsiteX4" fmla="*/ 474424 w 950243"/>
                <a:gd name="connsiteY4" fmla="*/ 222377 h 948847"/>
                <a:gd name="connsiteX5" fmla="*/ 418609 w 950243"/>
                <a:gd name="connsiteY5" fmla="*/ 0 h 948847"/>
                <a:gd name="connsiteX6" fmla="*/ 530238 w 950243"/>
                <a:gd name="connsiteY6" fmla="*/ 0 h 948847"/>
                <a:gd name="connsiteX7" fmla="*/ 577681 w 950243"/>
                <a:gd name="connsiteY7" fmla="*/ 97675 h 948847"/>
                <a:gd name="connsiteX8" fmla="*/ 665588 w 950243"/>
                <a:gd name="connsiteY8" fmla="*/ 133955 h 948847"/>
                <a:gd name="connsiteX9" fmla="*/ 770241 w 950243"/>
                <a:gd name="connsiteY9" fmla="*/ 99071 h 948847"/>
                <a:gd name="connsiteX10" fmla="*/ 849776 w 950243"/>
                <a:gd name="connsiteY10" fmla="*/ 178607 h 948847"/>
                <a:gd name="connsiteX11" fmla="*/ 814892 w 950243"/>
                <a:gd name="connsiteY11" fmla="*/ 283259 h 948847"/>
                <a:gd name="connsiteX12" fmla="*/ 851172 w 950243"/>
                <a:gd name="connsiteY12" fmla="*/ 369771 h 948847"/>
                <a:gd name="connsiteX13" fmla="*/ 950243 w 950243"/>
                <a:gd name="connsiteY13" fmla="*/ 417214 h 948847"/>
                <a:gd name="connsiteX14" fmla="*/ 950243 w 950243"/>
                <a:gd name="connsiteY14" fmla="*/ 528843 h 948847"/>
                <a:gd name="connsiteX15" fmla="*/ 852567 w 950243"/>
                <a:gd name="connsiteY15" fmla="*/ 577681 h 948847"/>
                <a:gd name="connsiteX16" fmla="*/ 816288 w 950243"/>
                <a:gd name="connsiteY16" fmla="*/ 665588 h 948847"/>
                <a:gd name="connsiteX17" fmla="*/ 851172 w 950243"/>
                <a:gd name="connsiteY17" fmla="*/ 770241 h 948847"/>
                <a:gd name="connsiteX18" fmla="*/ 771636 w 950243"/>
                <a:gd name="connsiteY18" fmla="*/ 849776 h 948847"/>
                <a:gd name="connsiteX19" fmla="*/ 666984 w 950243"/>
                <a:gd name="connsiteY19" fmla="*/ 814892 h 948847"/>
                <a:gd name="connsiteX20" fmla="*/ 580471 w 950243"/>
                <a:gd name="connsiteY20" fmla="*/ 851172 h 948847"/>
                <a:gd name="connsiteX21" fmla="*/ 531634 w 950243"/>
                <a:gd name="connsiteY21" fmla="*/ 948847 h 948847"/>
                <a:gd name="connsiteX22" fmla="*/ 420004 w 950243"/>
                <a:gd name="connsiteY22" fmla="*/ 948847 h 948847"/>
                <a:gd name="connsiteX23" fmla="*/ 371167 w 950243"/>
                <a:gd name="connsiteY23" fmla="*/ 851172 h 948847"/>
                <a:gd name="connsiteX24" fmla="*/ 283259 w 950243"/>
                <a:gd name="connsiteY24" fmla="*/ 814892 h 948847"/>
                <a:gd name="connsiteX25" fmla="*/ 178607 w 950243"/>
                <a:gd name="connsiteY25" fmla="*/ 849776 h 948847"/>
                <a:gd name="connsiteX26" fmla="*/ 99071 w 950243"/>
                <a:gd name="connsiteY26" fmla="*/ 770241 h 948847"/>
                <a:gd name="connsiteX27" fmla="*/ 133955 w 950243"/>
                <a:gd name="connsiteY27" fmla="*/ 665588 h 948847"/>
                <a:gd name="connsiteX28" fmla="*/ 97675 w 950243"/>
                <a:gd name="connsiteY28" fmla="*/ 579076 h 948847"/>
                <a:gd name="connsiteX29" fmla="*/ 0 w 950243"/>
                <a:gd name="connsiteY29" fmla="*/ 530238 h 948847"/>
                <a:gd name="connsiteX30" fmla="*/ 0 w 950243"/>
                <a:gd name="connsiteY30" fmla="*/ 418609 h 948847"/>
                <a:gd name="connsiteX31" fmla="*/ 97675 w 950243"/>
                <a:gd name="connsiteY31" fmla="*/ 371167 h 948847"/>
                <a:gd name="connsiteX32" fmla="*/ 133955 w 950243"/>
                <a:gd name="connsiteY32" fmla="*/ 283259 h 948847"/>
                <a:gd name="connsiteX33" fmla="*/ 99071 w 950243"/>
                <a:gd name="connsiteY33" fmla="*/ 178607 h 948847"/>
                <a:gd name="connsiteX34" fmla="*/ 178607 w 950243"/>
                <a:gd name="connsiteY34" fmla="*/ 99071 h 948847"/>
                <a:gd name="connsiteX35" fmla="*/ 283259 w 950243"/>
                <a:gd name="connsiteY35" fmla="*/ 133955 h 948847"/>
                <a:gd name="connsiteX36" fmla="*/ 369771 w 950243"/>
                <a:gd name="connsiteY36" fmla="*/ 97675 h 9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50243" h="948847">
                  <a:moveTo>
                    <a:pt x="474424" y="222377"/>
                  </a:moveTo>
                  <a:cubicBezTo>
                    <a:pt x="335222" y="222377"/>
                    <a:pt x="222377" y="335222"/>
                    <a:pt x="222377" y="474424"/>
                  </a:cubicBezTo>
                  <a:cubicBezTo>
                    <a:pt x="222377" y="613626"/>
                    <a:pt x="335222" y="726471"/>
                    <a:pt x="474424" y="726471"/>
                  </a:cubicBezTo>
                  <a:cubicBezTo>
                    <a:pt x="613626" y="726471"/>
                    <a:pt x="726471" y="613626"/>
                    <a:pt x="726471" y="474424"/>
                  </a:cubicBezTo>
                  <a:cubicBezTo>
                    <a:pt x="726471" y="335222"/>
                    <a:pt x="613626" y="222377"/>
                    <a:pt x="474424" y="222377"/>
                  </a:cubicBezTo>
                  <a:close/>
                  <a:moveTo>
                    <a:pt x="418609" y="0"/>
                  </a:moveTo>
                  <a:lnTo>
                    <a:pt x="530238" y="0"/>
                  </a:lnTo>
                  <a:lnTo>
                    <a:pt x="577681" y="97675"/>
                  </a:lnTo>
                  <a:cubicBezTo>
                    <a:pt x="608379" y="106048"/>
                    <a:pt x="637681" y="118606"/>
                    <a:pt x="665588" y="133955"/>
                  </a:cubicBezTo>
                  <a:lnTo>
                    <a:pt x="770241" y="99071"/>
                  </a:lnTo>
                  <a:lnTo>
                    <a:pt x="849776" y="178607"/>
                  </a:lnTo>
                  <a:lnTo>
                    <a:pt x="814892" y="283259"/>
                  </a:lnTo>
                  <a:cubicBezTo>
                    <a:pt x="830241" y="309771"/>
                    <a:pt x="842800" y="339073"/>
                    <a:pt x="851172" y="369771"/>
                  </a:cubicBezTo>
                  <a:lnTo>
                    <a:pt x="950243" y="417214"/>
                  </a:lnTo>
                  <a:lnTo>
                    <a:pt x="950243" y="528843"/>
                  </a:lnTo>
                  <a:lnTo>
                    <a:pt x="852567" y="577681"/>
                  </a:lnTo>
                  <a:cubicBezTo>
                    <a:pt x="844195" y="608379"/>
                    <a:pt x="831637" y="637681"/>
                    <a:pt x="816288" y="665588"/>
                  </a:cubicBezTo>
                  <a:lnTo>
                    <a:pt x="851172" y="770241"/>
                  </a:lnTo>
                  <a:lnTo>
                    <a:pt x="771636" y="849776"/>
                  </a:lnTo>
                  <a:lnTo>
                    <a:pt x="666984" y="814892"/>
                  </a:lnTo>
                  <a:cubicBezTo>
                    <a:pt x="640472" y="830241"/>
                    <a:pt x="611169" y="842800"/>
                    <a:pt x="580471" y="851172"/>
                  </a:cubicBezTo>
                  <a:lnTo>
                    <a:pt x="531634" y="948847"/>
                  </a:lnTo>
                  <a:lnTo>
                    <a:pt x="420004" y="948847"/>
                  </a:lnTo>
                  <a:lnTo>
                    <a:pt x="371167" y="851172"/>
                  </a:lnTo>
                  <a:cubicBezTo>
                    <a:pt x="340469" y="842800"/>
                    <a:pt x="311166" y="830241"/>
                    <a:pt x="283259" y="814892"/>
                  </a:cubicBezTo>
                  <a:lnTo>
                    <a:pt x="178607" y="849776"/>
                  </a:lnTo>
                  <a:lnTo>
                    <a:pt x="99071" y="770241"/>
                  </a:lnTo>
                  <a:lnTo>
                    <a:pt x="133955" y="665588"/>
                  </a:lnTo>
                  <a:cubicBezTo>
                    <a:pt x="118606" y="639077"/>
                    <a:pt x="106048" y="609774"/>
                    <a:pt x="97675" y="579076"/>
                  </a:cubicBezTo>
                  <a:lnTo>
                    <a:pt x="0" y="530238"/>
                  </a:lnTo>
                  <a:lnTo>
                    <a:pt x="0" y="418609"/>
                  </a:lnTo>
                  <a:lnTo>
                    <a:pt x="97675" y="371167"/>
                  </a:lnTo>
                  <a:cubicBezTo>
                    <a:pt x="106048" y="340469"/>
                    <a:pt x="118606" y="311166"/>
                    <a:pt x="133955" y="283259"/>
                  </a:cubicBezTo>
                  <a:lnTo>
                    <a:pt x="99071" y="178607"/>
                  </a:lnTo>
                  <a:lnTo>
                    <a:pt x="178607" y="99071"/>
                  </a:lnTo>
                  <a:lnTo>
                    <a:pt x="283259" y="133955"/>
                  </a:lnTo>
                  <a:cubicBezTo>
                    <a:pt x="309771" y="118606"/>
                    <a:pt x="339073" y="106048"/>
                    <a:pt x="369771" y="97675"/>
                  </a:cubicBezTo>
                  <a:close/>
                </a:path>
              </a:pathLst>
            </a:custGeom>
            <a:solidFill>
              <a:srgbClr val="F26422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9" name="Graphic 88" descr="Lightning bolt">
              <a:extLst>
                <a:ext uri="{FF2B5EF4-FFF2-40B4-BE49-F238E27FC236}">
                  <a16:creationId xmlns:a16="http://schemas.microsoft.com/office/drawing/2014/main" xmlns="" id="{7F162F7B-FEEE-4845-B033-CEA01BD49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431088" y="5148090"/>
              <a:ext cx="449538" cy="449538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3DAA6DFE-8270-4905-B23A-0703EB8A9BF2}"/>
              </a:ext>
            </a:extLst>
          </p:cNvPr>
          <p:cNvSpPr txBox="1"/>
          <p:nvPr/>
        </p:nvSpPr>
        <p:spPr>
          <a:xfrm>
            <a:off x="5991718" y="3077278"/>
            <a:ext cx="1257803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16723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Chassis/Suspension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4318619" cy="39015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Finished cost report</a:t>
            </a:r>
          </a:p>
          <a:p>
            <a:r>
              <a:rPr lang="en-US"/>
              <a:t>Discussed necessary inputs and outputs for the suspension side of lap sims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r>
              <a:rPr lang="en-US"/>
              <a:t>Continue working on TTC Analysis</a:t>
            </a:r>
          </a:p>
          <a:p>
            <a:pPr lvl="1"/>
            <a:r>
              <a:rPr lang="en-US"/>
              <a:t>Get numbers to use in </a:t>
            </a:r>
            <a:r>
              <a:rPr lang="en-US" err="1"/>
              <a:t>Pacejka’s</a:t>
            </a:r>
            <a:r>
              <a:rPr lang="en-US"/>
              <a:t> Magic Formula</a:t>
            </a:r>
          </a:p>
          <a:p>
            <a:r>
              <a:rPr lang="en-US"/>
              <a:t>Set up preliminary car model for lap sims with general assumptions and simplifications</a:t>
            </a:r>
          </a:p>
          <a:p>
            <a:pPr lvl="1"/>
            <a:r>
              <a:rPr lang="en-US"/>
              <a:t>Will be designed to easily adjust and improve with more complex and accurate equations and look up tables </a:t>
            </a:r>
          </a:p>
          <a:p>
            <a:r>
              <a:rPr lang="en-US"/>
              <a:t>Begin looking at upright design and packaging in a 4WD car</a:t>
            </a:r>
          </a:p>
          <a:p>
            <a:r>
              <a:rPr lang="en-US"/>
              <a:t>Revaluate ME199 project assignments</a:t>
            </a:r>
          </a:p>
          <a:p>
            <a:pPr lvl="1"/>
            <a:r>
              <a:rPr lang="en-US"/>
              <a:t>I will be contacting you directly about this</a:t>
            </a:r>
          </a:p>
          <a:p>
            <a:r>
              <a:rPr lang="en-US"/>
              <a:t>Finish design report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xmlns="" id="{1638D895-8CEE-4080-A5F4-03708BB2C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Kush Patel</a:t>
            </a:r>
          </a:p>
          <a:p>
            <a:r>
              <a:rPr lang="en-US"/>
              <a:t>kushrp2@Illinois.edu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CE3FDC-0A29-4F33-9F90-32574DBEF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32"/>
          <a:stretch/>
        </p:blipFill>
        <p:spPr>
          <a:xfrm>
            <a:off x="5508262" y="1715047"/>
            <a:ext cx="2848176" cy="22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58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Aerodynamics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itillium Web"/>
              </a:rPr>
              <a:t>Last Week</a:t>
            </a:r>
          </a:p>
          <a:p>
            <a:r>
              <a:rPr lang="en-US" dirty="0">
                <a:latin typeface="Titillium Web"/>
              </a:rPr>
              <a:t>Finished cost report</a:t>
            </a:r>
            <a:endParaRPr lang="en-US" dirty="0"/>
          </a:p>
          <a:p>
            <a:r>
              <a:rPr lang="en-US" dirty="0">
                <a:latin typeface="Titillium Web"/>
              </a:rPr>
              <a:t>Looked into incorporating aero into lap sims</a:t>
            </a:r>
          </a:p>
          <a:p>
            <a:pPr marL="0" indent="0">
              <a:buNone/>
            </a:pPr>
            <a:r>
              <a:rPr lang="en-US" b="1" dirty="0">
                <a:latin typeface="Titillium Web"/>
              </a:rPr>
              <a:t>This Week</a:t>
            </a:r>
          </a:p>
          <a:p>
            <a:r>
              <a:rPr lang="en-US" dirty="0">
                <a:latin typeface="Titillium Web"/>
              </a:rPr>
              <a:t>Help with lap sim setup</a:t>
            </a:r>
            <a:endParaRPr lang="en-US" dirty="0"/>
          </a:p>
          <a:p>
            <a:pPr lvl="1"/>
            <a:r>
              <a:rPr lang="en-US" dirty="0">
                <a:latin typeface="Titillium Web"/>
              </a:rPr>
              <a:t>Find which subsystems need aero inputs</a:t>
            </a:r>
            <a:endParaRPr lang="en-US" dirty="0"/>
          </a:p>
          <a:p>
            <a:pPr lvl="1"/>
            <a:r>
              <a:rPr lang="en-US" dirty="0">
                <a:latin typeface="Titillium Web"/>
              </a:rPr>
              <a:t>Find which inputs aero needs to be accurate </a:t>
            </a:r>
            <a:endParaRPr lang="en-US" dirty="0"/>
          </a:p>
          <a:p>
            <a:r>
              <a:rPr lang="en-US" dirty="0">
                <a:latin typeface="Titillium Web"/>
              </a:rPr>
              <a:t>Begin preliminary aero designs</a:t>
            </a:r>
            <a:endParaRPr lang="en-US" dirty="0"/>
          </a:p>
          <a:p>
            <a:pPr marL="3429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8C1394-7F93-4689-85EC-C3DD147346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Titillium Web"/>
              </a:rPr>
              <a:t>Carson </a:t>
            </a:r>
            <a:r>
              <a:rPr lang="en-US" dirty="0" err="1">
                <a:latin typeface="Titillium Web"/>
              </a:rPr>
              <a:t>Trpik</a:t>
            </a:r>
            <a:endParaRPr lang="en-US" dirty="0">
              <a:latin typeface="Titillium Web"/>
            </a:endParaRPr>
          </a:p>
          <a:p>
            <a:r>
              <a:rPr lang="en-US" dirty="0">
                <a:latin typeface="Titillium Web"/>
              </a:rPr>
              <a:t>ctrpik2@illinois.edu</a:t>
            </a:r>
            <a:endParaRPr lang="en-US" dirty="0"/>
          </a:p>
        </p:txBody>
      </p:sp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4BD60953-E4AB-4035-B8FC-DE83C1ABE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1485494"/>
            <a:ext cx="3768140" cy="21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63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Drivetrain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4286126" cy="3451622"/>
          </a:xfrm>
        </p:spPr>
        <p:txBody>
          <a:bodyPr vert="horz" lIns="68580" tIns="34290" rIns="68580" bIns="34290" rtlCol="0" anchor="t">
            <a:normAutofit fontScale="92500"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Created outline for drivetrain simulation components</a:t>
            </a:r>
            <a:endParaRPr lang="en-US"/>
          </a:p>
          <a:p>
            <a:r>
              <a:rPr lang="en-US">
                <a:latin typeface="Titillium Web"/>
              </a:rPr>
              <a:t>Rough gearbox created in Inventor thanks to Rishi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Complete drivetrain model and code for first lap sim</a:t>
            </a:r>
            <a:endParaRPr lang="en-US"/>
          </a:p>
          <a:p>
            <a:r>
              <a:rPr lang="en-US">
                <a:latin typeface="Titillium Web"/>
              </a:rPr>
              <a:t>Start gearbox CAD in </a:t>
            </a:r>
            <a:r>
              <a:rPr lang="en-US" err="1">
                <a:latin typeface="Titillium Web"/>
              </a:rPr>
              <a:t>Solidworks</a:t>
            </a:r>
            <a:endParaRPr lang="en-US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David Lam </a:t>
            </a:r>
            <a:endParaRPr lang="en-US"/>
          </a:p>
          <a:p>
            <a:r>
              <a:rPr lang="en-US">
                <a:latin typeface="Titillium Web"/>
              </a:rPr>
              <a:t>wj6@illinois.edu</a:t>
            </a:r>
            <a:endParaRPr lang="en-US"/>
          </a:p>
        </p:txBody>
      </p:sp>
      <p:pic>
        <p:nvPicPr>
          <p:cNvPr id="5" name="Picture 5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xmlns="" id="{3F7843F4-43C1-46DE-BC7A-95BABB7A8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" b="40157"/>
          <a:stretch/>
        </p:blipFill>
        <p:spPr>
          <a:xfrm>
            <a:off x="5209368" y="1259591"/>
            <a:ext cx="3316658" cy="741543"/>
          </a:xfrm>
          <a:prstGeom prst="rect">
            <a:avLst/>
          </a:prstGeom>
        </p:spPr>
      </p:pic>
      <p:pic>
        <p:nvPicPr>
          <p:cNvPr id="9" name="Picture 5" descr="A picture containing air&#10;&#10;Description generated with very high confidence">
            <a:extLst>
              <a:ext uri="{FF2B5EF4-FFF2-40B4-BE49-F238E27FC236}">
                <a16:creationId xmlns:a16="http://schemas.microsoft.com/office/drawing/2014/main" xmlns="" id="{543184F7-1C0E-4638-9B55-50A391619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5" t="6544" r="8475" b="8163"/>
          <a:stretch/>
        </p:blipFill>
        <p:spPr>
          <a:xfrm>
            <a:off x="5958349" y="2539085"/>
            <a:ext cx="1951337" cy="2300716"/>
          </a:xfrm>
          <a:prstGeom prst="rect">
            <a:avLst/>
          </a:prstGeom>
        </p:spPr>
      </p:pic>
      <p:pic>
        <p:nvPicPr>
          <p:cNvPr id="10" name="Picture 5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xmlns="" id="{AEDE2952-E8E5-4DE5-AA26-F6E0A0A53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98" t="-226" r="581" b="8661"/>
          <a:stretch/>
        </p:blipFill>
        <p:spPr>
          <a:xfrm>
            <a:off x="7398503" y="1285876"/>
            <a:ext cx="1121678" cy="11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2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tillium Web SemiBold"/>
              </a:rPr>
              <a:t>Integration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Assisted with lap sim setup</a:t>
            </a:r>
            <a:endParaRPr lang="en-US"/>
          </a:p>
          <a:p>
            <a:r>
              <a:rPr lang="en-US">
                <a:latin typeface="Titillium Web"/>
              </a:rPr>
              <a:t>Created rough layout of potential planetary gearbox</a:t>
            </a:r>
          </a:p>
          <a:p>
            <a:pPr marL="342900" lvl="1" indent="0">
              <a:buNone/>
            </a:pPr>
            <a:endParaRPr lang="en-US">
              <a:latin typeface="Titillium Web"/>
            </a:endParaRP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Research cooling solutions </a:t>
            </a:r>
          </a:p>
          <a:p>
            <a:r>
              <a:rPr lang="en-US">
                <a:latin typeface="Titillium Web"/>
              </a:rPr>
              <a:t>Read rules to see limitations on accumulator and HV wiring 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Rishi Taparia</a:t>
            </a:r>
          </a:p>
          <a:p>
            <a:r>
              <a:rPr lang="en-US">
                <a:latin typeface="Titillium Web"/>
              </a:rPr>
              <a:t>taparia2@illinois.edu</a:t>
            </a:r>
            <a:endParaRPr lang="en-US"/>
          </a:p>
        </p:txBody>
      </p:sp>
      <p:pic>
        <p:nvPicPr>
          <p:cNvPr id="5" name="Picture 5" descr="A picture containing air&#10;&#10;Description generated with very high confidence">
            <a:extLst>
              <a:ext uri="{FF2B5EF4-FFF2-40B4-BE49-F238E27FC236}">
                <a16:creationId xmlns:a16="http://schemas.microsoft.com/office/drawing/2014/main" xmlns="" id="{174F8577-DBD9-452C-923D-478C3529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0" y="1211734"/>
            <a:ext cx="3086100" cy="324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SUBTEAMS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xmlns="" id="{D0B41730-1CED-4D21-B0DF-A28346DB0B7C}"/>
              </a:ext>
            </a:extLst>
          </p:cNvPr>
          <p:cNvGrpSpPr/>
          <p:nvPr/>
        </p:nvGrpSpPr>
        <p:grpSpPr>
          <a:xfrm>
            <a:off x="4242088" y="2466628"/>
            <a:ext cx="773885" cy="897957"/>
            <a:chOff x="5656118" y="3288837"/>
            <a:chExt cx="1031846" cy="1197276"/>
          </a:xfrm>
        </p:grpSpPr>
        <p:pic>
          <p:nvPicPr>
            <p:cNvPr id="39" name="Graphic 38" descr="Web design">
              <a:extLst>
                <a:ext uri="{FF2B5EF4-FFF2-40B4-BE49-F238E27FC236}">
                  <a16:creationId xmlns:a16="http://schemas.microsoft.com/office/drawing/2014/main" xmlns="" id="{3B4148B5-E7BA-473C-9092-A0F765F9B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714841" y="3288837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86FD153-6FB3-4E77-B810-4EC4402C8AC7}"/>
                </a:ext>
              </a:extLst>
            </p:cNvPr>
            <p:cNvSpPr txBox="1"/>
            <p:nvPr/>
          </p:nvSpPr>
          <p:spPr>
            <a:xfrm>
              <a:off x="5656118" y="4086004"/>
              <a:ext cx="103184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DAQA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FD3E6A6-148C-4C45-AD22-62864DA93754}"/>
              </a:ext>
            </a:extLst>
          </p:cNvPr>
          <p:cNvGrpSpPr/>
          <p:nvPr/>
        </p:nvGrpSpPr>
        <p:grpSpPr>
          <a:xfrm>
            <a:off x="2791113" y="2466627"/>
            <a:ext cx="1132427" cy="905050"/>
            <a:chOff x="4229675" y="3806997"/>
            <a:chExt cx="1509903" cy="1206733"/>
          </a:xfrm>
        </p:grpSpPr>
        <p:pic>
          <p:nvPicPr>
            <p:cNvPr id="42" name="Graphic 41" descr="Processor">
              <a:extLst>
                <a:ext uri="{FF2B5EF4-FFF2-40B4-BE49-F238E27FC236}">
                  <a16:creationId xmlns:a16="http://schemas.microsoft.com/office/drawing/2014/main" xmlns="" id="{A7DDA2B7-E612-4EBB-B4CF-1C34A2D9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27426" y="3806997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A68479F-F035-40C0-8D28-51EF9EE7D9BB}"/>
                </a:ext>
              </a:extLst>
            </p:cNvPr>
            <p:cNvSpPr txBox="1"/>
            <p:nvPr/>
          </p:nvSpPr>
          <p:spPr>
            <a:xfrm>
              <a:off x="4229675" y="4613621"/>
              <a:ext cx="150990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TRACTIVE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CCED411B-5145-4DAF-9CE5-94601BAA46BD}"/>
              </a:ext>
            </a:extLst>
          </p:cNvPr>
          <p:cNvGrpSpPr/>
          <p:nvPr/>
        </p:nvGrpSpPr>
        <p:grpSpPr>
          <a:xfrm>
            <a:off x="5325229" y="2564829"/>
            <a:ext cx="991184" cy="1215255"/>
            <a:chOff x="7100306" y="3419772"/>
            <a:chExt cx="1321578" cy="1620339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2F1DF6DA-9FE8-41DC-9C1F-58AEC2B1CB4B}"/>
                </a:ext>
              </a:extLst>
            </p:cNvPr>
            <p:cNvSpPr/>
            <p:nvPr/>
          </p:nvSpPr>
          <p:spPr>
            <a:xfrm>
              <a:off x="7434830" y="3419772"/>
              <a:ext cx="652530" cy="652530"/>
            </a:xfrm>
            <a:custGeom>
              <a:avLst/>
              <a:gdLst>
                <a:gd name="connsiteX0" fmla="*/ 428247 w 867878"/>
                <a:gd name="connsiteY0" fmla="*/ 700415 h 867878"/>
                <a:gd name="connsiteX1" fmla="*/ 421345 w 867878"/>
                <a:gd name="connsiteY1" fmla="*/ 770023 h 867878"/>
                <a:gd name="connsiteX2" fmla="*/ 421533 w 867878"/>
                <a:gd name="connsiteY2" fmla="*/ 770023 h 867878"/>
                <a:gd name="connsiteX3" fmla="*/ 413572 w 867878"/>
                <a:gd name="connsiteY3" fmla="*/ 828434 h 867878"/>
                <a:gd name="connsiteX4" fmla="*/ 458116 w 867878"/>
                <a:gd name="connsiteY4" fmla="*/ 828434 h 867878"/>
                <a:gd name="connsiteX5" fmla="*/ 446980 w 867878"/>
                <a:gd name="connsiteY5" fmla="*/ 746728 h 867878"/>
                <a:gd name="connsiteX6" fmla="*/ 446642 w 867878"/>
                <a:gd name="connsiteY6" fmla="*/ 746728 h 867878"/>
                <a:gd name="connsiteX7" fmla="*/ 442050 w 867878"/>
                <a:gd name="connsiteY7" fmla="*/ 700415 h 867878"/>
                <a:gd name="connsiteX8" fmla="*/ 532773 w 867878"/>
                <a:gd name="connsiteY8" fmla="*/ 681984 h 867878"/>
                <a:gd name="connsiteX9" fmla="*/ 519803 w 867878"/>
                <a:gd name="connsiteY9" fmla="*/ 686705 h 867878"/>
                <a:gd name="connsiteX10" fmla="*/ 531225 w 867878"/>
                <a:gd name="connsiteY10" fmla="*/ 731394 h 867878"/>
                <a:gd name="connsiteX11" fmla="*/ 530455 w 867878"/>
                <a:gd name="connsiteY11" fmla="*/ 731674 h 867878"/>
                <a:gd name="connsiteX12" fmla="*/ 547936 w 867878"/>
                <a:gd name="connsiteY12" fmla="*/ 812261 h 867878"/>
                <a:gd name="connsiteX13" fmla="*/ 589794 w 867878"/>
                <a:gd name="connsiteY13" fmla="*/ 797026 h 867878"/>
                <a:gd name="connsiteX14" fmla="*/ 562529 w 867878"/>
                <a:gd name="connsiteY14" fmla="*/ 745229 h 867878"/>
                <a:gd name="connsiteX15" fmla="*/ 563066 w 867878"/>
                <a:gd name="connsiteY15" fmla="*/ 745033 h 867878"/>
                <a:gd name="connsiteX16" fmla="*/ 337523 w 867878"/>
                <a:gd name="connsiteY16" fmla="*/ 681984 h 867878"/>
                <a:gd name="connsiteX17" fmla="*/ 317187 w 867878"/>
                <a:gd name="connsiteY17" fmla="*/ 724308 h 867878"/>
                <a:gd name="connsiteX18" fmla="*/ 316495 w 867878"/>
                <a:gd name="connsiteY18" fmla="*/ 724056 h 867878"/>
                <a:gd name="connsiteX19" fmla="*/ 278085 w 867878"/>
                <a:gd name="connsiteY19" fmla="*/ 797026 h 867878"/>
                <a:gd name="connsiteX20" fmla="*/ 319943 w 867878"/>
                <a:gd name="connsiteY20" fmla="*/ 812261 h 867878"/>
                <a:gd name="connsiteX21" fmla="*/ 332529 w 867878"/>
                <a:gd name="connsiteY21" fmla="*/ 754241 h 867878"/>
                <a:gd name="connsiteX22" fmla="*/ 333172 w 867878"/>
                <a:gd name="connsiteY22" fmla="*/ 754475 h 867878"/>
                <a:gd name="connsiteX23" fmla="*/ 350493 w 867878"/>
                <a:gd name="connsiteY23" fmla="*/ 686705 h 867878"/>
                <a:gd name="connsiteX24" fmla="*/ 611722 w 867878"/>
                <a:gd name="connsiteY24" fmla="*/ 633636 h 867878"/>
                <a:gd name="connsiteX25" fmla="*/ 601148 w 867878"/>
                <a:gd name="connsiteY25" fmla="*/ 642508 h 867878"/>
                <a:gd name="connsiteX26" fmla="*/ 626959 w 867878"/>
                <a:gd name="connsiteY26" fmla="*/ 680293 h 867878"/>
                <a:gd name="connsiteX27" fmla="*/ 626465 w 867878"/>
                <a:gd name="connsiteY27" fmla="*/ 680708 h 867878"/>
                <a:gd name="connsiteX28" fmla="*/ 670454 w 867878"/>
                <a:gd name="connsiteY28" fmla="*/ 750457 h 867878"/>
                <a:gd name="connsiteX29" fmla="*/ 704576 w 867878"/>
                <a:gd name="connsiteY29" fmla="*/ 721824 h 867878"/>
                <a:gd name="connsiteX30" fmla="*/ 661512 w 867878"/>
                <a:gd name="connsiteY30" fmla="*/ 682723 h 867878"/>
                <a:gd name="connsiteX31" fmla="*/ 661752 w 867878"/>
                <a:gd name="connsiteY31" fmla="*/ 682522 h 867878"/>
                <a:gd name="connsiteX32" fmla="*/ 258574 w 867878"/>
                <a:gd name="connsiteY32" fmla="*/ 633636 h 867878"/>
                <a:gd name="connsiteX33" fmla="*/ 224728 w 867878"/>
                <a:gd name="connsiteY33" fmla="*/ 666708 h 867878"/>
                <a:gd name="connsiteX34" fmla="*/ 224352 w 867878"/>
                <a:gd name="connsiteY34" fmla="*/ 666392 h 867878"/>
                <a:gd name="connsiteX35" fmla="*/ 163302 w 867878"/>
                <a:gd name="connsiteY35" fmla="*/ 721824 h 867878"/>
                <a:gd name="connsiteX36" fmla="*/ 197424 w 867878"/>
                <a:gd name="connsiteY36" fmla="*/ 750457 h 867878"/>
                <a:gd name="connsiteX37" fmla="*/ 229290 w 867878"/>
                <a:gd name="connsiteY37" fmla="*/ 699930 h 867878"/>
                <a:gd name="connsiteX38" fmla="*/ 229692 w 867878"/>
                <a:gd name="connsiteY38" fmla="*/ 700267 h 867878"/>
                <a:gd name="connsiteX39" fmla="*/ 269148 w 867878"/>
                <a:gd name="connsiteY39" fmla="*/ 642508 h 867878"/>
                <a:gd name="connsiteX40" fmla="*/ 433941 w 867878"/>
                <a:gd name="connsiteY40" fmla="*/ 600894 h 867878"/>
                <a:gd name="connsiteX41" fmla="*/ 399203 w 867878"/>
                <a:gd name="connsiteY41" fmla="*/ 635632 h 867878"/>
                <a:gd name="connsiteX42" fmla="*/ 433941 w 867878"/>
                <a:gd name="connsiteY42" fmla="*/ 670370 h 867878"/>
                <a:gd name="connsiteX43" fmla="*/ 468679 w 867878"/>
                <a:gd name="connsiteY43" fmla="*/ 635632 h 867878"/>
                <a:gd name="connsiteX44" fmla="*/ 433941 w 867878"/>
                <a:gd name="connsiteY44" fmla="*/ 600894 h 867878"/>
                <a:gd name="connsiteX45" fmla="*/ 534787 w 867878"/>
                <a:gd name="connsiteY45" fmla="*/ 573872 h 867878"/>
                <a:gd name="connsiteX46" fmla="*/ 500049 w 867878"/>
                <a:gd name="connsiteY46" fmla="*/ 608610 h 867878"/>
                <a:gd name="connsiteX47" fmla="*/ 534787 w 867878"/>
                <a:gd name="connsiteY47" fmla="*/ 643348 h 867878"/>
                <a:gd name="connsiteX48" fmla="*/ 569525 w 867878"/>
                <a:gd name="connsiteY48" fmla="*/ 608610 h 867878"/>
                <a:gd name="connsiteX49" fmla="*/ 534787 w 867878"/>
                <a:gd name="connsiteY49" fmla="*/ 573872 h 867878"/>
                <a:gd name="connsiteX50" fmla="*/ 333095 w 867878"/>
                <a:gd name="connsiteY50" fmla="*/ 573872 h 867878"/>
                <a:gd name="connsiteX51" fmla="*/ 298357 w 867878"/>
                <a:gd name="connsiteY51" fmla="*/ 608610 h 867878"/>
                <a:gd name="connsiteX52" fmla="*/ 333095 w 867878"/>
                <a:gd name="connsiteY52" fmla="*/ 643348 h 867878"/>
                <a:gd name="connsiteX53" fmla="*/ 367833 w 867878"/>
                <a:gd name="connsiteY53" fmla="*/ 608610 h 867878"/>
                <a:gd name="connsiteX54" fmla="*/ 333095 w 867878"/>
                <a:gd name="connsiteY54" fmla="*/ 573872 h 867878"/>
                <a:gd name="connsiteX55" fmla="*/ 669373 w 867878"/>
                <a:gd name="connsiteY55" fmla="*/ 561200 h 867878"/>
                <a:gd name="connsiteX56" fmla="*/ 662472 w 867878"/>
                <a:gd name="connsiteY56" fmla="*/ 573154 h 867878"/>
                <a:gd name="connsiteX57" fmla="*/ 699429 w 867878"/>
                <a:gd name="connsiteY57" fmla="*/ 599674 h 867878"/>
                <a:gd name="connsiteX58" fmla="*/ 699254 w 867878"/>
                <a:gd name="connsiteY58" fmla="*/ 599979 h 867878"/>
                <a:gd name="connsiteX59" fmla="*/ 764445 w 867878"/>
                <a:gd name="connsiteY59" fmla="*/ 650476 h 867878"/>
                <a:gd name="connsiteX60" fmla="*/ 786717 w 867878"/>
                <a:gd name="connsiteY60" fmla="*/ 611900 h 867878"/>
                <a:gd name="connsiteX61" fmla="*/ 732010 w 867878"/>
                <a:gd name="connsiteY61" fmla="*/ 589531 h 867878"/>
                <a:gd name="connsiteX62" fmla="*/ 200923 w 867878"/>
                <a:gd name="connsiteY62" fmla="*/ 561200 h 867878"/>
                <a:gd name="connsiteX63" fmla="*/ 157559 w 867878"/>
                <a:gd name="connsiteY63" fmla="*/ 580814 h 867878"/>
                <a:gd name="connsiteX64" fmla="*/ 157488 w 867878"/>
                <a:gd name="connsiteY64" fmla="*/ 580691 h 867878"/>
                <a:gd name="connsiteX65" fmla="*/ 81161 w 867878"/>
                <a:gd name="connsiteY65" fmla="*/ 611900 h 867878"/>
                <a:gd name="connsiteX66" fmla="*/ 103433 w 867878"/>
                <a:gd name="connsiteY66" fmla="*/ 650476 h 867878"/>
                <a:gd name="connsiteX67" fmla="*/ 150873 w 867878"/>
                <a:gd name="connsiteY67" fmla="*/ 613729 h 867878"/>
                <a:gd name="connsiteX68" fmla="*/ 150993 w 867878"/>
                <a:gd name="connsiteY68" fmla="*/ 613935 h 867878"/>
                <a:gd name="connsiteX69" fmla="*/ 207824 w 867878"/>
                <a:gd name="connsiteY69" fmla="*/ 573154 h 867878"/>
                <a:gd name="connsiteX70" fmla="*/ 608612 w 867878"/>
                <a:gd name="connsiteY70" fmla="*/ 500048 h 867878"/>
                <a:gd name="connsiteX71" fmla="*/ 573874 w 867878"/>
                <a:gd name="connsiteY71" fmla="*/ 534786 h 867878"/>
                <a:gd name="connsiteX72" fmla="*/ 608612 w 867878"/>
                <a:gd name="connsiteY72" fmla="*/ 569524 h 867878"/>
                <a:gd name="connsiteX73" fmla="*/ 643350 w 867878"/>
                <a:gd name="connsiteY73" fmla="*/ 534786 h 867878"/>
                <a:gd name="connsiteX74" fmla="*/ 608612 w 867878"/>
                <a:gd name="connsiteY74" fmla="*/ 500048 h 867878"/>
                <a:gd name="connsiteX75" fmla="*/ 259271 w 867878"/>
                <a:gd name="connsiteY75" fmla="*/ 500048 h 867878"/>
                <a:gd name="connsiteX76" fmla="*/ 224533 w 867878"/>
                <a:gd name="connsiteY76" fmla="*/ 534786 h 867878"/>
                <a:gd name="connsiteX77" fmla="*/ 259271 w 867878"/>
                <a:gd name="connsiteY77" fmla="*/ 569524 h 867878"/>
                <a:gd name="connsiteX78" fmla="*/ 294009 w 867878"/>
                <a:gd name="connsiteY78" fmla="*/ 534786 h 867878"/>
                <a:gd name="connsiteX79" fmla="*/ 259271 w 867878"/>
                <a:gd name="connsiteY79" fmla="*/ 500048 h 867878"/>
                <a:gd name="connsiteX80" fmla="*/ 698773 w 867878"/>
                <a:gd name="connsiteY80" fmla="*/ 473416 h 867878"/>
                <a:gd name="connsiteX81" fmla="*/ 696376 w 867878"/>
                <a:gd name="connsiteY81" fmla="*/ 487009 h 867878"/>
                <a:gd name="connsiteX82" fmla="*/ 740807 w 867878"/>
                <a:gd name="connsiteY82" fmla="*/ 499467 h 867878"/>
                <a:gd name="connsiteX83" fmla="*/ 818573 w 867878"/>
                <a:gd name="connsiteY83" fmla="*/ 524377 h 867878"/>
                <a:gd name="connsiteX84" fmla="*/ 826308 w 867878"/>
                <a:gd name="connsiteY84" fmla="*/ 480510 h 867878"/>
                <a:gd name="connsiteX85" fmla="*/ 756132 w 867878"/>
                <a:gd name="connsiteY85" fmla="*/ 477766 h 867878"/>
                <a:gd name="connsiteX86" fmla="*/ 171523 w 867878"/>
                <a:gd name="connsiteY86" fmla="*/ 473416 h 867878"/>
                <a:gd name="connsiteX87" fmla="*/ 116735 w 867878"/>
                <a:gd name="connsiteY87" fmla="*/ 477571 h 867878"/>
                <a:gd name="connsiteX88" fmla="*/ 41571 w 867878"/>
                <a:gd name="connsiteY88" fmla="*/ 480510 h 867878"/>
                <a:gd name="connsiteX89" fmla="*/ 49306 w 867878"/>
                <a:gd name="connsiteY89" fmla="*/ 524377 h 867878"/>
                <a:gd name="connsiteX90" fmla="*/ 110102 w 867878"/>
                <a:gd name="connsiteY90" fmla="*/ 504903 h 867878"/>
                <a:gd name="connsiteX91" fmla="*/ 173920 w 867878"/>
                <a:gd name="connsiteY91" fmla="*/ 487009 h 867878"/>
                <a:gd name="connsiteX92" fmla="*/ 635633 w 867878"/>
                <a:gd name="connsiteY92" fmla="*/ 399202 h 867878"/>
                <a:gd name="connsiteX93" fmla="*/ 600895 w 867878"/>
                <a:gd name="connsiteY93" fmla="*/ 433940 h 867878"/>
                <a:gd name="connsiteX94" fmla="*/ 635633 w 867878"/>
                <a:gd name="connsiteY94" fmla="*/ 468678 h 867878"/>
                <a:gd name="connsiteX95" fmla="*/ 670371 w 867878"/>
                <a:gd name="connsiteY95" fmla="*/ 433940 h 867878"/>
                <a:gd name="connsiteX96" fmla="*/ 635633 w 867878"/>
                <a:gd name="connsiteY96" fmla="*/ 399202 h 867878"/>
                <a:gd name="connsiteX97" fmla="*/ 232249 w 867878"/>
                <a:gd name="connsiteY97" fmla="*/ 399202 h 867878"/>
                <a:gd name="connsiteX98" fmla="*/ 197511 w 867878"/>
                <a:gd name="connsiteY98" fmla="*/ 433940 h 867878"/>
                <a:gd name="connsiteX99" fmla="*/ 232249 w 867878"/>
                <a:gd name="connsiteY99" fmla="*/ 468678 h 867878"/>
                <a:gd name="connsiteX100" fmla="*/ 266987 w 867878"/>
                <a:gd name="connsiteY100" fmla="*/ 433940 h 867878"/>
                <a:gd name="connsiteX101" fmla="*/ 232249 w 867878"/>
                <a:gd name="connsiteY101" fmla="*/ 399202 h 867878"/>
                <a:gd name="connsiteX102" fmla="*/ 818573 w 867878"/>
                <a:gd name="connsiteY102" fmla="*/ 343503 h 867878"/>
                <a:gd name="connsiteX103" fmla="*/ 740832 w 867878"/>
                <a:gd name="connsiteY103" fmla="*/ 368405 h 867878"/>
                <a:gd name="connsiteX104" fmla="*/ 696376 w 867878"/>
                <a:gd name="connsiteY104" fmla="*/ 380870 h 867878"/>
                <a:gd name="connsiteX105" fmla="*/ 698773 w 867878"/>
                <a:gd name="connsiteY105" fmla="*/ 394463 h 867878"/>
                <a:gd name="connsiteX106" fmla="*/ 756105 w 867878"/>
                <a:gd name="connsiteY106" fmla="*/ 390115 h 867878"/>
                <a:gd name="connsiteX107" fmla="*/ 826308 w 867878"/>
                <a:gd name="connsiteY107" fmla="*/ 387371 h 867878"/>
                <a:gd name="connsiteX108" fmla="*/ 49306 w 867878"/>
                <a:gd name="connsiteY108" fmla="*/ 343503 h 867878"/>
                <a:gd name="connsiteX109" fmla="*/ 41571 w 867878"/>
                <a:gd name="connsiteY109" fmla="*/ 387371 h 867878"/>
                <a:gd name="connsiteX110" fmla="*/ 116763 w 867878"/>
                <a:gd name="connsiteY110" fmla="*/ 390310 h 867878"/>
                <a:gd name="connsiteX111" fmla="*/ 171523 w 867878"/>
                <a:gd name="connsiteY111" fmla="*/ 394463 h 867878"/>
                <a:gd name="connsiteX112" fmla="*/ 173920 w 867878"/>
                <a:gd name="connsiteY112" fmla="*/ 380870 h 867878"/>
                <a:gd name="connsiteX113" fmla="*/ 110077 w 867878"/>
                <a:gd name="connsiteY113" fmla="*/ 362970 h 867878"/>
                <a:gd name="connsiteX114" fmla="*/ 433938 w 867878"/>
                <a:gd name="connsiteY114" fmla="*/ 311593 h 867878"/>
                <a:gd name="connsiteX115" fmla="*/ 556283 w 867878"/>
                <a:gd name="connsiteY115" fmla="*/ 433938 h 867878"/>
                <a:gd name="connsiteX116" fmla="*/ 433938 w 867878"/>
                <a:gd name="connsiteY116" fmla="*/ 556283 h 867878"/>
                <a:gd name="connsiteX117" fmla="*/ 311593 w 867878"/>
                <a:gd name="connsiteY117" fmla="*/ 433938 h 867878"/>
                <a:gd name="connsiteX118" fmla="*/ 433938 w 867878"/>
                <a:gd name="connsiteY118" fmla="*/ 311593 h 867878"/>
                <a:gd name="connsiteX119" fmla="*/ 608612 w 867878"/>
                <a:gd name="connsiteY119" fmla="*/ 298356 h 867878"/>
                <a:gd name="connsiteX120" fmla="*/ 573874 w 867878"/>
                <a:gd name="connsiteY120" fmla="*/ 333094 h 867878"/>
                <a:gd name="connsiteX121" fmla="*/ 608612 w 867878"/>
                <a:gd name="connsiteY121" fmla="*/ 367832 h 867878"/>
                <a:gd name="connsiteX122" fmla="*/ 643350 w 867878"/>
                <a:gd name="connsiteY122" fmla="*/ 333094 h 867878"/>
                <a:gd name="connsiteX123" fmla="*/ 608612 w 867878"/>
                <a:gd name="connsiteY123" fmla="*/ 298356 h 867878"/>
                <a:gd name="connsiteX124" fmla="*/ 259271 w 867878"/>
                <a:gd name="connsiteY124" fmla="*/ 298356 h 867878"/>
                <a:gd name="connsiteX125" fmla="*/ 224533 w 867878"/>
                <a:gd name="connsiteY125" fmla="*/ 333094 h 867878"/>
                <a:gd name="connsiteX126" fmla="*/ 259271 w 867878"/>
                <a:gd name="connsiteY126" fmla="*/ 367832 h 867878"/>
                <a:gd name="connsiteX127" fmla="*/ 294009 w 867878"/>
                <a:gd name="connsiteY127" fmla="*/ 333094 h 867878"/>
                <a:gd name="connsiteX128" fmla="*/ 259271 w 867878"/>
                <a:gd name="connsiteY128" fmla="*/ 298356 h 867878"/>
                <a:gd name="connsiteX129" fmla="*/ 433939 w 867878"/>
                <a:gd name="connsiteY129" fmla="*/ 294534 h 867878"/>
                <a:gd name="connsiteX130" fmla="*/ 294534 w 867878"/>
                <a:gd name="connsiteY130" fmla="*/ 433939 h 867878"/>
                <a:gd name="connsiteX131" fmla="*/ 433939 w 867878"/>
                <a:gd name="connsiteY131" fmla="*/ 573344 h 867878"/>
                <a:gd name="connsiteX132" fmla="*/ 573344 w 867878"/>
                <a:gd name="connsiteY132" fmla="*/ 433939 h 867878"/>
                <a:gd name="connsiteX133" fmla="*/ 433939 w 867878"/>
                <a:gd name="connsiteY133" fmla="*/ 294534 h 867878"/>
                <a:gd name="connsiteX134" fmla="*/ 534787 w 867878"/>
                <a:gd name="connsiteY134" fmla="*/ 224531 h 867878"/>
                <a:gd name="connsiteX135" fmla="*/ 500049 w 867878"/>
                <a:gd name="connsiteY135" fmla="*/ 259269 h 867878"/>
                <a:gd name="connsiteX136" fmla="*/ 534787 w 867878"/>
                <a:gd name="connsiteY136" fmla="*/ 294007 h 867878"/>
                <a:gd name="connsiteX137" fmla="*/ 569525 w 867878"/>
                <a:gd name="connsiteY137" fmla="*/ 259269 h 867878"/>
                <a:gd name="connsiteX138" fmla="*/ 534787 w 867878"/>
                <a:gd name="connsiteY138" fmla="*/ 224531 h 867878"/>
                <a:gd name="connsiteX139" fmla="*/ 333095 w 867878"/>
                <a:gd name="connsiteY139" fmla="*/ 224531 h 867878"/>
                <a:gd name="connsiteX140" fmla="*/ 298357 w 867878"/>
                <a:gd name="connsiteY140" fmla="*/ 259269 h 867878"/>
                <a:gd name="connsiteX141" fmla="*/ 333095 w 867878"/>
                <a:gd name="connsiteY141" fmla="*/ 294007 h 867878"/>
                <a:gd name="connsiteX142" fmla="*/ 367833 w 867878"/>
                <a:gd name="connsiteY142" fmla="*/ 259269 h 867878"/>
                <a:gd name="connsiteX143" fmla="*/ 333095 w 867878"/>
                <a:gd name="connsiteY143" fmla="*/ 224531 h 867878"/>
                <a:gd name="connsiteX144" fmla="*/ 764445 w 867878"/>
                <a:gd name="connsiteY144" fmla="*/ 217406 h 867878"/>
                <a:gd name="connsiteX145" fmla="*/ 699254 w 867878"/>
                <a:gd name="connsiteY145" fmla="*/ 267903 h 867878"/>
                <a:gd name="connsiteX146" fmla="*/ 699429 w 867878"/>
                <a:gd name="connsiteY146" fmla="*/ 268206 h 867878"/>
                <a:gd name="connsiteX147" fmla="*/ 662472 w 867878"/>
                <a:gd name="connsiteY147" fmla="*/ 294725 h 867878"/>
                <a:gd name="connsiteX148" fmla="*/ 669373 w 867878"/>
                <a:gd name="connsiteY148" fmla="*/ 306679 h 867878"/>
                <a:gd name="connsiteX149" fmla="*/ 731964 w 867878"/>
                <a:gd name="connsiteY149" fmla="*/ 278369 h 867878"/>
                <a:gd name="connsiteX150" fmla="*/ 786717 w 867878"/>
                <a:gd name="connsiteY150" fmla="*/ 255982 h 867878"/>
                <a:gd name="connsiteX151" fmla="*/ 103433 w 867878"/>
                <a:gd name="connsiteY151" fmla="*/ 217406 h 867878"/>
                <a:gd name="connsiteX152" fmla="*/ 81161 w 867878"/>
                <a:gd name="connsiteY152" fmla="*/ 255982 h 867878"/>
                <a:gd name="connsiteX153" fmla="*/ 157488 w 867878"/>
                <a:gd name="connsiteY153" fmla="*/ 287191 h 867878"/>
                <a:gd name="connsiteX154" fmla="*/ 157560 w 867878"/>
                <a:gd name="connsiteY154" fmla="*/ 287066 h 867878"/>
                <a:gd name="connsiteX155" fmla="*/ 200923 w 867878"/>
                <a:gd name="connsiteY155" fmla="*/ 306679 h 867878"/>
                <a:gd name="connsiteX156" fmla="*/ 207824 w 867878"/>
                <a:gd name="connsiteY156" fmla="*/ 294725 h 867878"/>
                <a:gd name="connsiteX157" fmla="*/ 150993 w 867878"/>
                <a:gd name="connsiteY157" fmla="*/ 253944 h 867878"/>
                <a:gd name="connsiteX158" fmla="*/ 150873 w 867878"/>
                <a:gd name="connsiteY158" fmla="*/ 254152 h 867878"/>
                <a:gd name="connsiteX159" fmla="*/ 435651 w 867878"/>
                <a:gd name="connsiteY159" fmla="*/ 197509 h 867878"/>
                <a:gd name="connsiteX160" fmla="*/ 400913 w 867878"/>
                <a:gd name="connsiteY160" fmla="*/ 232247 h 867878"/>
                <a:gd name="connsiteX161" fmla="*/ 435651 w 867878"/>
                <a:gd name="connsiteY161" fmla="*/ 266985 h 867878"/>
                <a:gd name="connsiteX162" fmla="*/ 470389 w 867878"/>
                <a:gd name="connsiteY162" fmla="*/ 232247 h 867878"/>
                <a:gd name="connsiteX163" fmla="*/ 435651 w 867878"/>
                <a:gd name="connsiteY163" fmla="*/ 197509 h 867878"/>
                <a:gd name="connsiteX164" fmla="*/ 670454 w 867878"/>
                <a:gd name="connsiteY164" fmla="*/ 117423 h 867878"/>
                <a:gd name="connsiteX165" fmla="*/ 626465 w 867878"/>
                <a:gd name="connsiteY165" fmla="*/ 187172 h 867878"/>
                <a:gd name="connsiteX166" fmla="*/ 626959 w 867878"/>
                <a:gd name="connsiteY166" fmla="*/ 187587 h 867878"/>
                <a:gd name="connsiteX167" fmla="*/ 601148 w 867878"/>
                <a:gd name="connsiteY167" fmla="*/ 225371 h 867878"/>
                <a:gd name="connsiteX168" fmla="*/ 611722 w 867878"/>
                <a:gd name="connsiteY168" fmla="*/ 234244 h 867878"/>
                <a:gd name="connsiteX169" fmla="*/ 661752 w 867878"/>
                <a:gd name="connsiteY169" fmla="*/ 185357 h 867878"/>
                <a:gd name="connsiteX170" fmla="*/ 661513 w 867878"/>
                <a:gd name="connsiteY170" fmla="*/ 185156 h 867878"/>
                <a:gd name="connsiteX171" fmla="*/ 704576 w 867878"/>
                <a:gd name="connsiteY171" fmla="*/ 146056 h 867878"/>
                <a:gd name="connsiteX172" fmla="*/ 197424 w 867878"/>
                <a:gd name="connsiteY172" fmla="*/ 117423 h 867878"/>
                <a:gd name="connsiteX173" fmla="*/ 163302 w 867878"/>
                <a:gd name="connsiteY173" fmla="*/ 146056 h 867878"/>
                <a:gd name="connsiteX174" fmla="*/ 224352 w 867878"/>
                <a:gd name="connsiteY174" fmla="*/ 201488 h 867878"/>
                <a:gd name="connsiteX175" fmla="*/ 224729 w 867878"/>
                <a:gd name="connsiteY175" fmla="*/ 201172 h 867878"/>
                <a:gd name="connsiteX176" fmla="*/ 258574 w 867878"/>
                <a:gd name="connsiteY176" fmla="*/ 234244 h 867878"/>
                <a:gd name="connsiteX177" fmla="*/ 269148 w 867878"/>
                <a:gd name="connsiteY177" fmla="*/ 225371 h 867878"/>
                <a:gd name="connsiteX178" fmla="*/ 229692 w 867878"/>
                <a:gd name="connsiteY178" fmla="*/ 167612 h 867878"/>
                <a:gd name="connsiteX179" fmla="*/ 229290 w 867878"/>
                <a:gd name="connsiteY179" fmla="*/ 167949 h 867878"/>
                <a:gd name="connsiteX180" fmla="*/ 547936 w 867878"/>
                <a:gd name="connsiteY180" fmla="*/ 55619 h 867878"/>
                <a:gd name="connsiteX181" fmla="*/ 530455 w 867878"/>
                <a:gd name="connsiteY181" fmla="*/ 136206 h 867878"/>
                <a:gd name="connsiteX182" fmla="*/ 531225 w 867878"/>
                <a:gd name="connsiteY182" fmla="*/ 136486 h 867878"/>
                <a:gd name="connsiteX183" fmla="*/ 519803 w 867878"/>
                <a:gd name="connsiteY183" fmla="*/ 181174 h 867878"/>
                <a:gd name="connsiteX184" fmla="*/ 532773 w 867878"/>
                <a:gd name="connsiteY184" fmla="*/ 185895 h 867878"/>
                <a:gd name="connsiteX185" fmla="*/ 563066 w 867878"/>
                <a:gd name="connsiteY185" fmla="*/ 122846 h 867878"/>
                <a:gd name="connsiteX186" fmla="*/ 562529 w 867878"/>
                <a:gd name="connsiteY186" fmla="*/ 122650 h 867878"/>
                <a:gd name="connsiteX187" fmla="*/ 589794 w 867878"/>
                <a:gd name="connsiteY187" fmla="*/ 70854 h 867878"/>
                <a:gd name="connsiteX188" fmla="*/ 319943 w 867878"/>
                <a:gd name="connsiteY188" fmla="*/ 55619 h 867878"/>
                <a:gd name="connsiteX189" fmla="*/ 278085 w 867878"/>
                <a:gd name="connsiteY189" fmla="*/ 70854 h 867878"/>
                <a:gd name="connsiteX190" fmla="*/ 316495 w 867878"/>
                <a:gd name="connsiteY190" fmla="*/ 143824 h 867878"/>
                <a:gd name="connsiteX191" fmla="*/ 317188 w 867878"/>
                <a:gd name="connsiteY191" fmla="*/ 143572 h 867878"/>
                <a:gd name="connsiteX192" fmla="*/ 337523 w 867878"/>
                <a:gd name="connsiteY192" fmla="*/ 185895 h 867878"/>
                <a:gd name="connsiteX193" fmla="*/ 350493 w 867878"/>
                <a:gd name="connsiteY193" fmla="*/ 181174 h 867878"/>
                <a:gd name="connsiteX194" fmla="*/ 333172 w 867878"/>
                <a:gd name="connsiteY194" fmla="*/ 113404 h 867878"/>
                <a:gd name="connsiteX195" fmla="*/ 332528 w 867878"/>
                <a:gd name="connsiteY195" fmla="*/ 113638 h 867878"/>
                <a:gd name="connsiteX196" fmla="*/ 411666 w 867878"/>
                <a:gd name="connsiteY196" fmla="*/ 39445 h 867878"/>
                <a:gd name="connsiteX197" fmla="*/ 422802 w 867878"/>
                <a:gd name="connsiteY197" fmla="*/ 121151 h 867878"/>
                <a:gd name="connsiteX198" fmla="*/ 423655 w 867878"/>
                <a:gd name="connsiteY198" fmla="*/ 121151 h 867878"/>
                <a:gd name="connsiteX199" fmla="*/ 428247 w 867878"/>
                <a:gd name="connsiteY199" fmla="*/ 167465 h 867878"/>
                <a:gd name="connsiteX200" fmla="*/ 442050 w 867878"/>
                <a:gd name="connsiteY200" fmla="*/ 167465 h 867878"/>
                <a:gd name="connsiteX201" fmla="*/ 448952 w 867878"/>
                <a:gd name="connsiteY201" fmla="*/ 97857 h 867878"/>
                <a:gd name="connsiteX202" fmla="*/ 448249 w 867878"/>
                <a:gd name="connsiteY202" fmla="*/ 97857 h 867878"/>
                <a:gd name="connsiteX203" fmla="*/ 456210 w 867878"/>
                <a:gd name="connsiteY203" fmla="*/ 39445 h 867878"/>
                <a:gd name="connsiteX204" fmla="*/ 433939 w 867878"/>
                <a:gd name="connsiteY204" fmla="*/ 0 h 867878"/>
                <a:gd name="connsiteX205" fmla="*/ 867878 w 867878"/>
                <a:gd name="connsiteY205" fmla="*/ 433939 h 867878"/>
                <a:gd name="connsiteX206" fmla="*/ 433939 w 867878"/>
                <a:gd name="connsiteY206" fmla="*/ 867878 h 867878"/>
                <a:gd name="connsiteX207" fmla="*/ 0 w 867878"/>
                <a:gd name="connsiteY207" fmla="*/ 433939 h 867878"/>
                <a:gd name="connsiteX208" fmla="*/ 433939 w 867878"/>
                <a:gd name="connsiteY208" fmla="*/ 0 h 86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67878" h="867878">
                  <a:moveTo>
                    <a:pt x="428247" y="700415"/>
                  </a:moveTo>
                  <a:lnTo>
                    <a:pt x="421345" y="770023"/>
                  </a:lnTo>
                  <a:lnTo>
                    <a:pt x="421533" y="770023"/>
                  </a:lnTo>
                  <a:lnTo>
                    <a:pt x="413572" y="828434"/>
                  </a:lnTo>
                  <a:lnTo>
                    <a:pt x="458116" y="828434"/>
                  </a:lnTo>
                  <a:lnTo>
                    <a:pt x="446980" y="746728"/>
                  </a:lnTo>
                  <a:lnTo>
                    <a:pt x="446642" y="746728"/>
                  </a:lnTo>
                  <a:lnTo>
                    <a:pt x="442050" y="700415"/>
                  </a:lnTo>
                  <a:close/>
                  <a:moveTo>
                    <a:pt x="532773" y="681984"/>
                  </a:moveTo>
                  <a:lnTo>
                    <a:pt x="519803" y="686705"/>
                  </a:lnTo>
                  <a:lnTo>
                    <a:pt x="531225" y="731394"/>
                  </a:lnTo>
                  <a:lnTo>
                    <a:pt x="530455" y="731674"/>
                  </a:lnTo>
                  <a:lnTo>
                    <a:pt x="547936" y="812261"/>
                  </a:lnTo>
                  <a:lnTo>
                    <a:pt x="589794" y="797026"/>
                  </a:lnTo>
                  <a:lnTo>
                    <a:pt x="562529" y="745229"/>
                  </a:lnTo>
                  <a:lnTo>
                    <a:pt x="563066" y="745033"/>
                  </a:lnTo>
                  <a:close/>
                  <a:moveTo>
                    <a:pt x="337523" y="681984"/>
                  </a:moveTo>
                  <a:lnTo>
                    <a:pt x="317187" y="724308"/>
                  </a:lnTo>
                  <a:lnTo>
                    <a:pt x="316495" y="724056"/>
                  </a:lnTo>
                  <a:lnTo>
                    <a:pt x="278085" y="797026"/>
                  </a:lnTo>
                  <a:lnTo>
                    <a:pt x="319943" y="812261"/>
                  </a:lnTo>
                  <a:lnTo>
                    <a:pt x="332529" y="754241"/>
                  </a:lnTo>
                  <a:lnTo>
                    <a:pt x="333172" y="754475"/>
                  </a:lnTo>
                  <a:lnTo>
                    <a:pt x="350493" y="686705"/>
                  </a:lnTo>
                  <a:close/>
                  <a:moveTo>
                    <a:pt x="611722" y="633636"/>
                  </a:moveTo>
                  <a:lnTo>
                    <a:pt x="601148" y="642508"/>
                  </a:lnTo>
                  <a:lnTo>
                    <a:pt x="626959" y="680293"/>
                  </a:lnTo>
                  <a:lnTo>
                    <a:pt x="626465" y="680708"/>
                  </a:lnTo>
                  <a:lnTo>
                    <a:pt x="670454" y="750457"/>
                  </a:lnTo>
                  <a:lnTo>
                    <a:pt x="704576" y="721824"/>
                  </a:lnTo>
                  <a:lnTo>
                    <a:pt x="661512" y="682723"/>
                  </a:lnTo>
                  <a:lnTo>
                    <a:pt x="661752" y="682522"/>
                  </a:lnTo>
                  <a:close/>
                  <a:moveTo>
                    <a:pt x="258574" y="633636"/>
                  </a:moveTo>
                  <a:lnTo>
                    <a:pt x="224728" y="666708"/>
                  </a:lnTo>
                  <a:lnTo>
                    <a:pt x="224352" y="666392"/>
                  </a:lnTo>
                  <a:lnTo>
                    <a:pt x="163302" y="721824"/>
                  </a:lnTo>
                  <a:lnTo>
                    <a:pt x="197424" y="750457"/>
                  </a:lnTo>
                  <a:lnTo>
                    <a:pt x="229290" y="699930"/>
                  </a:lnTo>
                  <a:lnTo>
                    <a:pt x="229692" y="700267"/>
                  </a:lnTo>
                  <a:lnTo>
                    <a:pt x="269148" y="642508"/>
                  </a:lnTo>
                  <a:close/>
                  <a:moveTo>
                    <a:pt x="433941" y="600894"/>
                  </a:moveTo>
                  <a:cubicBezTo>
                    <a:pt x="414756" y="600894"/>
                    <a:pt x="399203" y="616447"/>
                    <a:pt x="399203" y="635632"/>
                  </a:cubicBezTo>
                  <a:cubicBezTo>
                    <a:pt x="399203" y="654817"/>
                    <a:pt x="414756" y="670370"/>
                    <a:pt x="433941" y="670370"/>
                  </a:cubicBezTo>
                  <a:cubicBezTo>
                    <a:pt x="453126" y="670370"/>
                    <a:pt x="468679" y="654817"/>
                    <a:pt x="468679" y="635632"/>
                  </a:cubicBezTo>
                  <a:cubicBezTo>
                    <a:pt x="468679" y="616447"/>
                    <a:pt x="453126" y="600894"/>
                    <a:pt x="433941" y="600894"/>
                  </a:cubicBezTo>
                  <a:close/>
                  <a:moveTo>
                    <a:pt x="534787" y="573872"/>
                  </a:moveTo>
                  <a:cubicBezTo>
                    <a:pt x="515602" y="573872"/>
                    <a:pt x="500049" y="589425"/>
                    <a:pt x="500049" y="608610"/>
                  </a:cubicBezTo>
                  <a:cubicBezTo>
                    <a:pt x="500049" y="627795"/>
                    <a:pt x="515602" y="643348"/>
                    <a:pt x="534787" y="643348"/>
                  </a:cubicBezTo>
                  <a:cubicBezTo>
                    <a:pt x="553972" y="643348"/>
                    <a:pt x="569525" y="627795"/>
                    <a:pt x="569525" y="608610"/>
                  </a:cubicBezTo>
                  <a:cubicBezTo>
                    <a:pt x="569525" y="589425"/>
                    <a:pt x="553972" y="573872"/>
                    <a:pt x="534787" y="573872"/>
                  </a:cubicBezTo>
                  <a:close/>
                  <a:moveTo>
                    <a:pt x="333095" y="573872"/>
                  </a:moveTo>
                  <a:cubicBezTo>
                    <a:pt x="313910" y="573872"/>
                    <a:pt x="298357" y="589425"/>
                    <a:pt x="298357" y="608610"/>
                  </a:cubicBezTo>
                  <a:cubicBezTo>
                    <a:pt x="298357" y="627795"/>
                    <a:pt x="313910" y="643348"/>
                    <a:pt x="333095" y="643348"/>
                  </a:cubicBezTo>
                  <a:cubicBezTo>
                    <a:pt x="352280" y="643348"/>
                    <a:pt x="367833" y="627795"/>
                    <a:pt x="367833" y="608610"/>
                  </a:cubicBezTo>
                  <a:cubicBezTo>
                    <a:pt x="367833" y="589425"/>
                    <a:pt x="352280" y="573872"/>
                    <a:pt x="333095" y="573872"/>
                  </a:cubicBezTo>
                  <a:close/>
                  <a:moveTo>
                    <a:pt x="669373" y="561200"/>
                  </a:moveTo>
                  <a:lnTo>
                    <a:pt x="662472" y="573154"/>
                  </a:lnTo>
                  <a:lnTo>
                    <a:pt x="699429" y="599674"/>
                  </a:lnTo>
                  <a:lnTo>
                    <a:pt x="699254" y="599979"/>
                  </a:lnTo>
                  <a:lnTo>
                    <a:pt x="764445" y="650476"/>
                  </a:lnTo>
                  <a:lnTo>
                    <a:pt x="786717" y="611900"/>
                  </a:lnTo>
                  <a:lnTo>
                    <a:pt x="732010" y="589531"/>
                  </a:lnTo>
                  <a:close/>
                  <a:moveTo>
                    <a:pt x="200923" y="561200"/>
                  </a:moveTo>
                  <a:lnTo>
                    <a:pt x="157559" y="580814"/>
                  </a:lnTo>
                  <a:lnTo>
                    <a:pt x="157488" y="580691"/>
                  </a:lnTo>
                  <a:lnTo>
                    <a:pt x="81161" y="611900"/>
                  </a:lnTo>
                  <a:lnTo>
                    <a:pt x="103433" y="650476"/>
                  </a:lnTo>
                  <a:lnTo>
                    <a:pt x="150873" y="613729"/>
                  </a:lnTo>
                  <a:lnTo>
                    <a:pt x="150993" y="613935"/>
                  </a:lnTo>
                  <a:lnTo>
                    <a:pt x="207824" y="573154"/>
                  </a:lnTo>
                  <a:close/>
                  <a:moveTo>
                    <a:pt x="608612" y="500048"/>
                  </a:moveTo>
                  <a:cubicBezTo>
                    <a:pt x="589427" y="500048"/>
                    <a:pt x="573874" y="515601"/>
                    <a:pt x="573874" y="534786"/>
                  </a:cubicBezTo>
                  <a:cubicBezTo>
                    <a:pt x="573874" y="553971"/>
                    <a:pt x="589427" y="569524"/>
                    <a:pt x="608612" y="569524"/>
                  </a:cubicBezTo>
                  <a:cubicBezTo>
                    <a:pt x="627797" y="569524"/>
                    <a:pt x="643350" y="553971"/>
                    <a:pt x="643350" y="534786"/>
                  </a:cubicBezTo>
                  <a:cubicBezTo>
                    <a:pt x="643350" y="515601"/>
                    <a:pt x="627797" y="500048"/>
                    <a:pt x="608612" y="500048"/>
                  </a:cubicBezTo>
                  <a:close/>
                  <a:moveTo>
                    <a:pt x="259271" y="500048"/>
                  </a:moveTo>
                  <a:cubicBezTo>
                    <a:pt x="240086" y="500048"/>
                    <a:pt x="224533" y="515601"/>
                    <a:pt x="224533" y="534786"/>
                  </a:cubicBezTo>
                  <a:cubicBezTo>
                    <a:pt x="224533" y="553971"/>
                    <a:pt x="240086" y="569524"/>
                    <a:pt x="259271" y="569524"/>
                  </a:cubicBezTo>
                  <a:cubicBezTo>
                    <a:pt x="278456" y="569524"/>
                    <a:pt x="294009" y="553971"/>
                    <a:pt x="294009" y="534786"/>
                  </a:cubicBezTo>
                  <a:cubicBezTo>
                    <a:pt x="294009" y="515601"/>
                    <a:pt x="278456" y="500048"/>
                    <a:pt x="259271" y="500048"/>
                  </a:cubicBezTo>
                  <a:close/>
                  <a:moveTo>
                    <a:pt x="698773" y="473416"/>
                  </a:moveTo>
                  <a:lnTo>
                    <a:pt x="696376" y="487009"/>
                  </a:lnTo>
                  <a:lnTo>
                    <a:pt x="740807" y="499467"/>
                  </a:lnTo>
                  <a:lnTo>
                    <a:pt x="818573" y="524377"/>
                  </a:lnTo>
                  <a:lnTo>
                    <a:pt x="826308" y="480510"/>
                  </a:lnTo>
                  <a:lnTo>
                    <a:pt x="756132" y="477766"/>
                  </a:lnTo>
                  <a:close/>
                  <a:moveTo>
                    <a:pt x="171523" y="473416"/>
                  </a:moveTo>
                  <a:lnTo>
                    <a:pt x="116735" y="477571"/>
                  </a:lnTo>
                  <a:lnTo>
                    <a:pt x="41571" y="480510"/>
                  </a:lnTo>
                  <a:lnTo>
                    <a:pt x="49306" y="524377"/>
                  </a:lnTo>
                  <a:lnTo>
                    <a:pt x="110102" y="504903"/>
                  </a:lnTo>
                  <a:lnTo>
                    <a:pt x="173920" y="487009"/>
                  </a:lnTo>
                  <a:close/>
                  <a:moveTo>
                    <a:pt x="635633" y="399202"/>
                  </a:moveTo>
                  <a:cubicBezTo>
                    <a:pt x="616448" y="399202"/>
                    <a:pt x="600895" y="414755"/>
                    <a:pt x="600895" y="433940"/>
                  </a:cubicBezTo>
                  <a:cubicBezTo>
                    <a:pt x="600895" y="453125"/>
                    <a:pt x="616448" y="468678"/>
                    <a:pt x="635633" y="468678"/>
                  </a:cubicBezTo>
                  <a:cubicBezTo>
                    <a:pt x="654818" y="468678"/>
                    <a:pt x="670371" y="453125"/>
                    <a:pt x="670371" y="433940"/>
                  </a:cubicBezTo>
                  <a:cubicBezTo>
                    <a:pt x="670371" y="414755"/>
                    <a:pt x="654818" y="399202"/>
                    <a:pt x="635633" y="399202"/>
                  </a:cubicBezTo>
                  <a:close/>
                  <a:moveTo>
                    <a:pt x="232249" y="399202"/>
                  </a:moveTo>
                  <a:cubicBezTo>
                    <a:pt x="213064" y="399202"/>
                    <a:pt x="197511" y="414755"/>
                    <a:pt x="197511" y="433940"/>
                  </a:cubicBezTo>
                  <a:cubicBezTo>
                    <a:pt x="197511" y="453125"/>
                    <a:pt x="213064" y="468678"/>
                    <a:pt x="232249" y="468678"/>
                  </a:cubicBezTo>
                  <a:cubicBezTo>
                    <a:pt x="251434" y="468678"/>
                    <a:pt x="266987" y="453125"/>
                    <a:pt x="266987" y="433940"/>
                  </a:cubicBezTo>
                  <a:cubicBezTo>
                    <a:pt x="266987" y="414755"/>
                    <a:pt x="251434" y="399202"/>
                    <a:pt x="232249" y="399202"/>
                  </a:cubicBezTo>
                  <a:close/>
                  <a:moveTo>
                    <a:pt x="818573" y="343503"/>
                  </a:moveTo>
                  <a:lnTo>
                    <a:pt x="740832" y="368405"/>
                  </a:lnTo>
                  <a:lnTo>
                    <a:pt x="696376" y="380870"/>
                  </a:lnTo>
                  <a:lnTo>
                    <a:pt x="698773" y="394463"/>
                  </a:lnTo>
                  <a:lnTo>
                    <a:pt x="756105" y="390115"/>
                  </a:lnTo>
                  <a:lnTo>
                    <a:pt x="826308" y="387371"/>
                  </a:lnTo>
                  <a:close/>
                  <a:moveTo>
                    <a:pt x="49306" y="343503"/>
                  </a:moveTo>
                  <a:lnTo>
                    <a:pt x="41571" y="387371"/>
                  </a:lnTo>
                  <a:lnTo>
                    <a:pt x="116763" y="390310"/>
                  </a:lnTo>
                  <a:lnTo>
                    <a:pt x="171523" y="394463"/>
                  </a:lnTo>
                  <a:lnTo>
                    <a:pt x="173920" y="380870"/>
                  </a:lnTo>
                  <a:lnTo>
                    <a:pt x="110077" y="362970"/>
                  </a:lnTo>
                  <a:close/>
                  <a:moveTo>
                    <a:pt x="433938" y="311593"/>
                  </a:moveTo>
                  <a:cubicBezTo>
                    <a:pt x="501507" y="311593"/>
                    <a:pt x="556283" y="366369"/>
                    <a:pt x="556283" y="433938"/>
                  </a:cubicBezTo>
                  <a:cubicBezTo>
                    <a:pt x="556283" y="501507"/>
                    <a:pt x="501507" y="556283"/>
                    <a:pt x="433938" y="556283"/>
                  </a:cubicBezTo>
                  <a:cubicBezTo>
                    <a:pt x="366369" y="556283"/>
                    <a:pt x="311593" y="501507"/>
                    <a:pt x="311593" y="433938"/>
                  </a:cubicBezTo>
                  <a:cubicBezTo>
                    <a:pt x="311593" y="366369"/>
                    <a:pt x="366369" y="311593"/>
                    <a:pt x="433938" y="311593"/>
                  </a:cubicBezTo>
                  <a:close/>
                  <a:moveTo>
                    <a:pt x="608612" y="298356"/>
                  </a:moveTo>
                  <a:cubicBezTo>
                    <a:pt x="589427" y="298356"/>
                    <a:pt x="573874" y="313909"/>
                    <a:pt x="573874" y="333094"/>
                  </a:cubicBezTo>
                  <a:cubicBezTo>
                    <a:pt x="573874" y="352279"/>
                    <a:pt x="589427" y="367832"/>
                    <a:pt x="608612" y="367832"/>
                  </a:cubicBezTo>
                  <a:cubicBezTo>
                    <a:pt x="627797" y="367832"/>
                    <a:pt x="643350" y="352279"/>
                    <a:pt x="643350" y="333094"/>
                  </a:cubicBezTo>
                  <a:cubicBezTo>
                    <a:pt x="643350" y="313909"/>
                    <a:pt x="627797" y="298356"/>
                    <a:pt x="608612" y="298356"/>
                  </a:cubicBezTo>
                  <a:close/>
                  <a:moveTo>
                    <a:pt x="259271" y="298356"/>
                  </a:moveTo>
                  <a:cubicBezTo>
                    <a:pt x="240086" y="298356"/>
                    <a:pt x="224533" y="313909"/>
                    <a:pt x="224533" y="333094"/>
                  </a:cubicBezTo>
                  <a:cubicBezTo>
                    <a:pt x="224533" y="352279"/>
                    <a:pt x="240086" y="367832"/>
                    <a:pt x="259271" y="367832"/>
                  </a:cubicBezTo>
                  <a:cubicBezTo>
                    <a:pt x="278456" y="367832"/>
                    <a:pt x="294009" y="352279"/>
                    <a:pt x="294009" y="333094"/>
                  </a:cubicBezTo>
                  <a:cubicBezTo>
                    <a:pt x="294009" y="313909"/>
                    <a:pt x="278456" y="298356"/>
                    <a:pt x="259271" y="298356"/>
                  </a:cubicBezTo>
                  <a:close/>
                  <a:moveTo>
                    <a:pt x="433939" y="294534"/>
                  </a:moveTo>
                  <a:cubicBezTo>
                    <a:pt x="356948" y="294534"/>
                    <a:pt x="294534" y="356948"/>
                    <a:pt x="294534" y="433939"/>
                  </a:cubicBezTo>
                  <a:cubicBezTo>
                    <a:pt x="294534" y="510930"/>
                    <a:pt x="356948" y="573344"/>
                    <a:pt x="433939" y="573344"/>
                  </a:cubicBezTo>
                  <a:cubicBezTo>
                    <a:pt x="510930" y="573344"/>
                    <a:pt x="573344" y="510930"/>
                    <a:pt x="573344" y="433939"/>
                  </a:cubicBezTo>
                  <a:cubicBezTo>
                    <a:pt x="573344" y="356948"/>
                    <a:pt x="510930" y="294534"/>
                    <a:pt x="433939" y="294534"/>
                  </a:cubicBezTo>
                  <a:close/>
                  <a:moveTo>
                    <a:pt x="534787" y="224531"/>
                  </a:moveTo>
                  <a:cubicBezTo>
                    <a:pt x="515602" y="224531"/>
                    <a:pt x="500049" y="240084"/>
                    <a:pt x="500049" y="259269"/>
                  </a:cubicBezTo>
                  <a:cubicBezTo>
                    <a:pt x="500049" y="278454"/>
                    <a:pt x="515602" y="294007"/>
                    <a:pt x="534787" y="294007"/>
                  </a:cubicBezTo>
                  <a:cubicBezTo>
                    <a:pt x="553972" y="294007"/>
                    <a:pt x="569525" y="278454"/>
                    <a:pt x="569525" y="259269"/>
                  </a:cubicBezTo>
                  <a:cubicBezTo>
                    <a:pt x="569525" y="240084"/>
                    <a:pt x="553972" y="224531"/>
                    <a:pt x="534787" y="224531"/>
                  </a:cubicBezTo>
                  <a:close/>
                  <a:moveTo>
                    <a:pt x="333095" y="224531"/>
                  </a:moveTo>
                  <a:cubicBezTo>
                    <a:pt x="313910" y="224531"/>
                    <a:pt x="298357" y="240084"/>
                    <a:pt x="298357" y="259269"/>
                  </a:cubicBezTo>
                  <a:cubicBezTo>
                    <a:pt x="298357" y="278454"/>
                    <a:pt x="313910" y="294007"/>
                    <a:pt x="333095" y="294007"/>
                  </a:cubicBezTo>
                  <a:cubicBezTo>
                    <a:pt x="352280" y="294007"/>
                    <a:pt x="367833" y="278454"/>
                    <a:pt x="367833" y="259269"/>
                  </a:cubicBezTo>
                  <a:cubicBezTo>
                    <a:pt x="367833" y="240084"/>
                    <a:pt x="352280" y="224531"/>
                    <a:pt x="333095" y="224531"/>
                  </a:cubicBezTo>
                  <a:close/>
                  <a:moveTo>
                    <a:pt x="764445" y="217406"/>
                  </a:moveTo>
                  <a:lnTo>
                    <a:pt x="699254" y="267903"/>
                  </a:lnTo>
                  <a:lnTo>
                    <a:pt x="699429" y="268206"/>
                  </a:lnTo>
                  <a:lnTo>
                    <a:pt x="662472" y="294725"/>
                  </a:lnTo>
                  <a:lnTo>
                    <a:pt x="669373" y="306679"/>
                  </a:lnTo>
                  <a:lnTo>
                    <a:pt x="731964" y="278369"/>
                  </a:lnTo>
                  <a:lnTo>
                    <a:pt x="786717" y="255982"/>
                  </a:lnTo>
                  <a:close/>
                  <a:moveTo>
                    <a:pt x="103433" y="217406"/>
                  </a:moveTo>
                  <a:lnTo>
                    <a:pt x="81161" y="255982"/>
                  </a:lnTo>
                  <a:lnTo>
                    <a:pt x="157488" y="287191"/>
                  </a:lnTo>
                  <a:lnTo>
                    <a:pt x="157560" y="287066"/>
                  </a:lnTo>
                  <a:lnTo>
                    <a:pt x="200923" y="306679"/>
                  </a:lnTo>
                  <a:lnTo>
                    <a:pt x="207824" y="294725"/>
                  </a:lnTo>
                  <a:lnTo>
                    <a:pt x="150993" y="253944"/>
                  </a:lnTo>
                  <a:lnTo>
                    <a:pt x="150873" y="254152"/>
                  </a:lnTo>
                  <a:close/>
                  <a:moveTo>
                    <a:pt x="435651" y="197509"/>
                  </a:moveTo>
                  <a:cubicBezTo>
                    <a:pt x="416466" y="197509"/>
                    <a:pt x="400913" y="213062"/>
                    <a:pt x="400913" y="232247"/>
                  </a:cubicBezTo>
                  <a:cubicBezTo>
                    <a:pt x="400913" y="251432"/>
                    <a:pt x="416466" y="266985"/>
                    <a:pt x="435651" y="266985"/>
                  </a:cubicBezTo>
                  <a:cubicBezTo>
                    <a:pt x="454836" y="266985"/>
                    <a:pt x="470389" y="251432"/>
                    <a:pt x="470389" y="232247"/>
                  </a:cubicBezTo>
                  <a:cubicBezTo>
                    <a:pt x="470389" y="213062"/>
                    <a:pt x="454836" y="197509"/>
                    <a:pt x="435651" y="197509"/>
                  </a:cubicBezTo>
                  <a:close/>
                  <a:moveTo>
                    <a:pt x="670454" y="117423"/>
                  </a:moveTo>
                  <a:lnTo>
                    <a:pt x="626465" y="187172"/>
                  </a:lnTo>
                  <a:lnTo>
                    <a:pt x="626959" y="187587"/>
                  </a:lnTo>
                  <a:lnTo>
                    <a:pt x="601148" y="225371"/>
                  </a:lnTo>
                  <a:lnTo>
                    <a:pt x="611722" y="234244"/>
                  </a:lnTo>
                  <a:lnTo>
                    <a:pt x="661752" y="185357"/>
                  </a:lnTo>
                  <a:lnTo>
                    <a:pt x="661513" y="185156"/>
                  </a:lnTo>
                  <a:lnTo>
                    <a:pt x="704576" y="146056"/>
                  </a:lnTo>
                  <a:close/>
                  <a:moveTo>
                    <a:pt x="197424" y="117423"/>
                  </a:moveTo>
                  <a:lnTo>
                    <a:pt x="163302" y="146056"/>
                  </a:lnTo>
                  <a:lnTo>
                    <a:pt x="224352" y="201488"/>
                  </a:lnTo>
                  <a:lnTo>
                    <a:pt x="224729" y="201172"/>
                  </a:lnTo>
                  <a:lnTo>
                    <a:pt x="258574" y="234244"/>
                  </a:lnTo>
                  <a:lnTo>
                    <a:pt x="269148" y="225371"/>
                  </a:lnTo>
                  <a:lnTo>
                    <a:pt x="229692" y="167612"/>
                  </a:lnTo>
                  <a:lnTo>
                    <a:pt x="229290" y="167949"/>
                  </a:lnTo>
                  <a:close/>
                  <a:moveTo>
                    <a:pt x="547936" y="55619"/>
                  </a:moveTo>
                  <a:lnTo>
                    <a:pt x="530455" y="136206"/>
                  </a:lnTo>
                  <a:lnTo>
                    <a:pt x="531225" y="136486"/>
                  </a:lnTo>
                  <a:lnTo>
                    <a:pt x="519803" y="181174"/>
                  </a:lnTo>
                  <a:lnTo>
                    <a:pt x="532773" y="185895"/>
                  </a:lnTo>
                  <a:lnTo>
                    <a:pt x="563066" y="122846"/>
                  </a:lnTo>
                  <a:lnTo>
                    <a:pt x="562529" y="122650"/>
                  </a:lnTo>
                  <a:lnTo>
                    <a:pt x="589794" y="70854"/>
                  </a:lnTo>
                  <a:close/>
                  <a:moveTo>
                    <a:pt x="319943" y="55619"/>
                  </a:moveTo>
                  <a:lnTo>
                    <a:pt x="278085" y="70854"/>
                  </a:lnTo>
                  <a:lnTo>
                    <a:pt x="316495" y="143824"/>
                  </a:lnTo>
                  <a:lnTo>
                    <a:pt x="317188" y="143572"/>
                  </a:lnTo>
                  <a:lnTo>
                    <a:pt x="337523" y="185895"/>
                  </a:lnTo>
                  <a:lnTo>
                    <a:pt x="350493" y="181174"/>
                  </a:lnTo>
                  <a:lnTo>
                    <a:pt x="333172" y="113404"/>
                  </a:lnTo>
                  <a:lnTo>
                    <a:pt x="332528" y="113638"/>
                  </a:lnTo>
                  <a:close/>
                  <a:moveTo>
                    <a:pt x="411666" y="39445"/>
                  </a:moveTo>
                  <a:lnTo>
                    <a:pt x="422802" y="121151"/>
                  </a:lnTo>
                  <a:lnTo>
                    <a:pt x="423655" y="121151"/>
                  </a:lnTo>
                  <a:lnTo>
                    <a:pt x="428247" y="167465"/>
                  </a:lnTo>
                  <a:lnTo>
                    <a:pt x="442050" y="167465"/>
                  </a:lnTo>
                  <a:lnTo>
                    <a:pt x="448952" y="97857"/>
                  </a:lnTo>
                  <a:lnTo>
                    <a:pt x="448249" y="97857"/>
                  </a:lnTo>
                  <a:lnTo>
                    <a:pt x="456210" y="39445"/>
                  </a:lnTo>
                  <a:close/>
                  <a:moveTo>
                    <a:pt x="433939" y="0"/>
                  </a:moveTo>
                  <a:cubicBezTo>
                    <a:pt x="673597" y="0"/>
                    <a:pt x="867878" y="194281"/>
                    <a:pt x="867878" y="433939"/>
                  </a:cubicBezTo>
                  <a:cubicBezTo>
                    <a:pt x="867878" y="673597"/>
                    <a:pt x="673597" y="867878"/>
                    <a:pt x="433939" y="867878"/>
                  </a:cubicBezTo>
                  <a:cubicBezTo>
                    <a:pt x="194281" y="867878"/>
                    <a:pt x="0" y="673597"/>
                    <a:pt x="0" y="433939"/>
                  </a:cubicBezTo>
                  <a:cubicBezTo>
                    <a:pt x="0" y="194281"/>
                    <a:pt x="194281" y="0"/>
                    <a:pt x="433939" y="0"/>
                  </a:cubicBezTo>
                  <a:close/>
                </a:path>
              </a:pathLst>
            </a:cu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B69DFA9E-4078-49E7-A74D-E61A2700819E}"/>
                </a:ext>
              </a:extLst>
            </p:cNvPr>
            <p:cNvSpPr txBox="1"/>
            <p:nvPr/>
          </p:nvSpPr>
          <p:spPr>
            <a:xfrm>
              <a:off x="7100306" y="4086004"/>
              <a:ext cx="1321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MOTORS</a:t>
              </a:r>
            </a:p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CONTROLS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255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Tractive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4372886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Lap sim research/planning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Design report, spec sheet</a:t>
            </a:r>
          </a:p>
          <a:p>
            <a:r>
              <a:rPr lang="en-US">
                <a:latin typeface="Titillium Web"/>
              </a:rPr>
              <a:t>Implement quasi-static simulator and mechanical modules</a:t>
            </a:r>
            <a:endParaRPr lang="en-US"/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xmlns="" id="{A5769F73-B38D-4F29-A604-810355AA9A58}"/>
              </a:ext>
            </a:extLst>
          </p:cNvPr>
          <p:cNvSpPr txBox="1">
            <a:spLocks/>
          </p:cNvSpPr>
          <p:nvPr/>
        </p:nvSpPr>
        <p:spPr>
          <a:xfrm>
            <a:off x="4696004" y="165832"/>
            <a:ext cx="4043966" cy="67998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50000"/>
              </a:lnSpc>
              <a:buClrTx/>
              <a:buNone/>
            </a:pPr>
            <a:endParaRPr lang="en-US" sz="1500">
              <a:solidFill>
                <a:prstClr val="black"/>
              </a:solidFill>
              <a:latin typeface="Titillium Web"/>
            </a:endParaRPr>
          </a:p>
          <a:p>
            <a:pPr marL="0" indent="0" algn="r">
              <a:lnSpc>
                <a:spcPct val="50000"/>
              </a:lnSpc>
              <a:buClrTx/>
              <a:buNone/>
            </a:pPr>
            <a:r>
              <a:rPr lang="en-US" sz="1500">
                <a:solidFill>
                  <a:prstClr val="black"/>
                </a:solidFill>
                <a:latin typeface="Titillium Web"/>
              </a:rPr>
              <a:t>Evan Chen</a:t>
            </a:r>
            <a:endParaRPr lang="en-US" sz="2100" err="1">
              <a:solidFill>
                <a:prstClr val="black"/>
              </a:solidFill>
              <a:latin typeface="Titillium Web"/>
            </a:endParaRPr>
          </a:p>
          <a:p>
            <a:pPr marL="0" indent="0" algn="r">
              <a:lnSpc>
                <a:spcPct val="50000"/>
              </a:lnSpc>
              <a:buClrTx/>
              <a:buNone/>
            </a:pPr>
            <a:r>
              <a:rPr lang="en-US" sz="1500">
                <a:solidFill>
                  <a:prstClr val="black"/>
                </a:solidFill>
                <a:latin typeface="Titillium Web"/>
              </a:rPr>
              <a:t>evanc4@Illinois.edu</a:t>
            </a:r>
          </a:p>
        </p:txBody>
      </p:sp>
      <p:pic>
        <p:nvPicPr>
          <p:cNvPr id="4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595D2D72-C8EA-4A63-9F7C-3EAE3C949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36" y="3338469"/>
            <a:ext cx="8175329" cy="16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0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3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Working on design slides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Competition delivery platform is still unknown</a:t>
            </a:r>
            <a:endParaRPr sz="1600" b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Slides are format-less so we can at least get important information on the page</a:t>
            </a:r>
            <a:endParaRPr sz="1600" b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Stay tuned for updates</a:t>
            </a:r>
            <a:endParaRPr sz="16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2021 4WD project assignments pending</a:t>
            </a:r>
            <a:endParaRPr sz="18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0"/>
              <a:t>Ask your </a:t>
            </a:r>
            <a:r>
              <a:rPr lang="en" sz="1600" b="0" u="sng"/>
              <a:t>new</a:t>
            </a:r>
            <a:r>
              <a:rPr lang="en" sz="1600" b="0"/>
              <a:t> sub-team lead or Jack/Adam/Katie if you have questions</a:t>
            </a:r>
            <a:endParaRPr sz="1600" b="0"/>
          </a:p>
        </p:txBody>
      </p:sp>
    </p:spTree>
    <p:extLst>
      <p:ext uri="{BB962C8B-B14F-4D97-AF65-F5344CB8AC3E}">
        <p14:creationId xmlns:p14="http://schemas.microsoft.com/office/powerpoint/2010/main" val="324347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Acquisition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Sensor fusion trials from 2019 car data</a:t>
            </a:r>
            <a:endParaRPr lang="en-US"/>
          </a:p>
          <a:p>
            <a:r>
              <a:rPr lang="en-US">
                <a:latin typeface="Titillium Web"/>
              </a:rPr>
              <a:t>Design report</a:t>
            </a:r>
          </a:p>
          <a:p>
            <a:r>
              <a:rPr lang="en-US">
                <a:latin typeface="Titillium Web"/>
              </a:rPr>
              <a:t>Board redesign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Complete board redesign</a:t>
            </a:r>
            <a:endParaRPr lang="en-US"/>
          </a:p>
          <a:p>
            <a:r>
              <a:rPr lang="en-US">
                <a:latin typeface="Titillium Web"/>
              </a:rPr>
              <a:t>Continue sensor fusion</a:t>
            </a:r>
            <a:endParaRPr lang="en-US"/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Joe Lopez</a:t>
            </a:r>
          </a:p>
          <a:p>
            <a:r>
              <a:rPr lang="en-US">
                <a:latin typeface="Titillium Web"/>
              </a:rPr>
              <a:t>Joseal2@illinois.edu</a:t>
            </a:r>
            <a:endParaRPr lang="en-US"/>
          </a:p>
        </p:txBody>
      </p:sp>
      <p:pic>
        <p:nvPicPr>
          <p:cNvPr id="4" name="Picture 4" descr="A picture containing person, man, standing, snow&#10;&#10;Description generated with very high confidence">
            <a:extLst>
              <a:ext uri="{FF2B5EF4-FFF2-40B4-BE49-F238E27FC236}">
                <a16:creationId xmlns:a16="http://schemas.microsoft.com/office/drawing/2014/main" xmlns="" id="{0B638748-7D05-4C2D-A329-F750A4A4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60" y="1191986"/>
            <a:ext cx="2692173" cy="35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99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Motors/Controls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4043966" cy="36078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Overall Assembly completed</a:t>
            </a:r>
          </a:p>
          <a:p>
            <a:pPr lvl="1"/>
            <a:r>
              <a:rPr lang="en-US"/>
              <a:t>Connector choices finalized</a:t>
            </a:r>
          </a:p>
          <a:p>
            <a:pPr lvl="1"/>
            <a:r>
              <a:rPr lang="en-US"/>
              <a:t>Component layout finalized</a:t>
            </a:r>
          </a:p>
          <a:p>
            <a:r>
              <a:rPr lang="en-US"/>
              <a:t>Simulations for thermals verified using CREE </a:t>
            </a:r>
            <a:r>
              <a:rPr lang="en-US" err="1"/>
              <a:t>SpeedFit</a:t>
            </a:r>
            <a:endParaRPr lang="en-US"/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pPr>
              <a:lnSpc>
                <a:spcPct val="100000"/>
              </a:lnSpc>
            </a:pPr>
            <a:r>
              <a:rPr lang="en-US"/>
              <a:t>Complete Output Sensing Board and Power Stage layout</a:t>
            </a:r>
          </a:p>
          <a:p>
            <a:pPr lvl="1">
              <a:lnSpc>
                <a:spcPct val="100000"/>
              </a:lnSpc>
            </a:pPr>
            <a:r>
              <a:rPr lang="en-US"/>
              <a:t>Finalize component choices</a:t>
            </a:r>
          </a:p>
          <a:p>
            <a:pPr lvl="1">
              <a:lnSpc>
                <a:spcPct val="100000"/>
              </a:lnSpc>
            </a:pPr>
            <a:r>
              <a:rPr lang="en-US"/>
              <a:t>Optimum signal routing for sense signals</a:t>
            </a:r>
          </a:p>
          <a:p>
            <a:pPr lvl="1">
              <a:lnSpc>
                <a:spcPct val="100000"/>
              </a:lnSpc>
            </a:pPr>
            <a:r>
              <a:rPr lang="en-US"/>
              <a:t>Connections to control card and pin assignment based on reference designs</a:t>
            </a:r>
          </a:p>
          <a:p>
            <a:pPr lvl="1">
              <a:lnSpc>
                <a:spcPct val="100000"/>
              </a:lnSpc>
            </a:pPr>
            <a:r>
              <a:rPr lang="en-US"/>
              <a:t>Polygon current rating and copper thickness to be verified using PDN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Chaitanya Sindagi</a:t>
            </a:r>
          </a:p>
          <a:p>
            <a:r>
              <a:rPr lang="en-US"/>
              <a:t>sindagi2@illinois.edu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F401D2-AAAF-47A2-9A8E-3B2D4A3931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6B6A69"/>
              </a:clrFrom>
              <a:clrTo>
                <a:srgbClr val="6B6A6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7934" y="1108600"/>
            <a:ext cx="3285887" cy="3035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18DBC4-C9D1-4F50-858B-A7647169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2051" y="998941"/>
            <a:ext cx="2306375" cy="989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D6EB80-0806-41C8-ABDC-ADC77AA7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070" y="3519755"/>
            <a:ext cx="2661635" cy="12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5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SUBTEAM</a:t>
            </a:r>
          </a:p>
        </p:txBody>
      </p:sp>
      <p:pic>
        <p:nvPicPr>
          <p:cNvPr id="9" name="Graphic 8" descr="Upward trend">
            <a:extLst>
              <a:ext uri="{FF2B5EF4-FFF2-40B4-BE49-F238E27FC236}">
                <a16:creationId xmlns:a16="http://schemas.microsoft.com/office/drawing/2014/main" xmlns="" id="{09A0AAAC-0182-4D21-9703-33326385A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29100" y="245178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7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3928382" cy="34516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Researched information for business presentation</a:t>
            </a:r>
          </a:p>
          <a:p>
            <a:r>
              <a:rPr lang="en-US"/>
              <a:t>Had difficulties in getting the necessary information to put in a     t shirt order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r>
              <a:rPr lang="en-US"/>
              <a:t>Sending out order form</a:t>
            </a:r>
          </a:p>
          <a:p>
            <a:pPr lvl="1"/>
            <a:r>
              <a:rPr lang="en-US"/>
              <a:t>Check </a:t>
            </a:r>
            <a:r>
              <a:rPr lang="en-US" b="1">
                <a:solidFill>
                  <a:srgbClr val="F26422"/>
                </a:solidFill>
              </a:rPr>
              <a:t>@General </a:t>
            </a:r>
            <a:r>
              <a:rPr lang="en-US"/>
              <a:t>for the order form</a:t>
            </a:r>
          </a:p>
          <a:p>
            <a:r>
              <a:rPr lang="en-US"/>
              <a:t>Continue researching for business presentation</a:t>
            </a:r>
          </a:p>
          <a:p>
            <a:r>
              <a:rPr lang="en-US"/>
              <a:t>Create barebones presentation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895326-BBE0-425B-B590-0E3DEACAD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1982601"/>
            <a:ext cx="3706343" cy="1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04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85F7E-1CC9-4289-9609-7A42C3B1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24593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83DDB5-28D0-CF4A-BD42-C4163D38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199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D61471-819F-8945-A69D-496E55EBA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4/6/20</a:t>
            </a:r>
          </a:p>
        </p:txBody>
      </p:sp>
    </p:spTree>
    <p:extLst>
      <p:ext uri="{BB962C8B-B14F-4D97-AF65-F5344CB8AC3E}">
        <p14:creationId xmlns:p14="http://schemas.microsoft.com/office/powerpoint/2010/main" val="2472676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dirty="0"/>
              <a:t>Tanner </a:t>
            </a:r>
            <a:r>
              <a:rPr lang="en-US" dirty="0"/>
              <a:t>Bergner</a:t>
            </a:r>
            <a:endParaRPr dirty="0"/>
          </a:p>
        </p:txBody>
      </p:sp>
      <p:sp>
        <p:nvSpPr>
          <p:cNvPr id="262" name="Google Shape;262;p43"/>
          <p:cNvSpPr txBox="1">
            <a:spLocks noGrp="1"/>
          </p:cNvSpPr>
          <p:nvPr>
            <p:ph type="body" idx="1"/>
          </p:nvPr>
        </p:nvSpPr>
        <p:spPr>
          <a:xfrm>
            <a:off x="1064419" y="1067990"/>
            <a:ext cx="3767850" cy="3007519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14325">
              <a:buSzPts val="3000"/>
            </a:pPr>
            <a:r>
              <a:rPr lang="en-US" sz="2250" dirty="0"/>
              <a:t>Mechanical</a:t>
            </a:r>
            <a:r>
              <a:rPr lang="en" sz="2250" dirty="0"/>
              <a:t> Engineering 2020</a:t>
            </a:r>
            <a:endParaRPr sz="2250" dirty="0"/>
          </a:p>
          <a:p>
            <a:pPr indent="-314325">
              <a:spcBef>
                <a:spcPts val="0"/>
              </a:spcBef>
              <a:buSzPts val="3000"/>
            </a:pPr>
            <a:r>
              <a:rPr lang="en" sz="2250" dirty="0"/>
              <a:t>Joined Illini Motorsports in Spring 2018</a:t>
            </a:r>
            <a:endParaRPr sz="2250" dirty="0"/>
          </a:p>
          <a:p>
            <a:pPr indent="-314325">
              <a:spcBef>
                <a:spcPts val="0"/>
              </a:spcBef>
              <a:buSzPts val="3000"/>
            </a:pPr>
            <a:r>
              <a:rPr lang="en" sz="2250" dirty="0"/>
              <a:t>Involvement</a:t>
            </a:r>
            <a:endParaRPr sz="225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" sz="1800" dirty="0"/>
              <a:t>Engine Project Lead 2019-2020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-US" sz="1800" dirty="0"/>
              <a:t>Engine Member </a:t>
            </a:r>
            <a:r>
              <a:rPr lang="en" sz="1800" dirty="0"/>
              <a:t>2018-2020</a:t>
            </a:r>
            <a:endParaRPr sz="1800" dirty="0"/>
          </a:p>
          <a:p>
            <a:pPr lvl="1" indent="-285750">
              <a:spcBef>
                <a:spcPts val="0"/>
              </a:spcBef>
              <a:buSzPts val="2400"/>
            </a:pPr>
            <a:r>
              <a:rPr lang="en" sz="1800" dirty="0"/>
              <a:t>Aerodynamics Member 2017-2018</a:t>
            </a: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8D70B54-3538-4D5D-AC2B-74AF2B90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779" y="1189660"/>
            <a:ext cx="3875159" cy="28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1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dirty="0"/>
              <a:t>Engine Member</a:t>
            </a:r>
            <a:endParaRPr dirty="0"/>
          </a:p>
        </p:txBody>
      </p:sp>
      <p:sp>
        <p:nvSpPr>
          <p:cNvPr id="269" name="Google Shape;269;p44"/>
          <p:cNvSpPr txBox="1">
            <a:spLocks noGrp="1"/>
          </p:cNvSpPr>
          <p:nvPr>
            <p:ph type="body" idx="1"/>
          </p:nvPr>
        </p:nvSpPr>
        <p:spPr>
          <a:xfrm>
            <a:off x="128588" y="1028699"/>
            <a:ext cx="3493293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" sz="2100" dirty="0"/>
              <a:t>Helped manufact</a:t>
            </a:r>
            <a:r>
              <a:rPr lang="en-US" sz="2100" dirty="0" err="1"/>
              <a:t>ure</a:t>
            </a:r>
            <a:r>
              <a:rPr lang="en-US" sz="2100" dirty="0"/>
              <a:t> exhaust system</a:t>
            </a:r>
            <a:endParaRPr sz="2100" dirty="0"/>
          </a:p>
          <a:p>
            <a:pPr indent="-304800">
              <a:spcBef>
                <a:spcPts val="0"/>
              </a:spcBef>
              <a:buSzPts val="2800"/>
            </a:pPr>
            <a:r>
              <a:rPr lang="en-US" sz="2100" dirty="0"/>
              <a:t>Researched Silencer and did CFD</a:t>
            </a:r>
          </a:p>
          <a:p>
            <a:pPr indent="-304800">
              <a:spcBef>
                <a:spcPts val="0"/>
              </a:spcBef>
              <a:buSzPts val="2800"/>
            </a:pPr>
            <a:r>
              <a:rPr lang="en" sz="2100" dirty="0"/>
              <a:t>Helped with Engine Tuning</a:t>
            </a:r>
          </a:p>
          <a:p>
            <a:pPr indent="-304800">
              <a:spcBef>
                <a:spcPts val="0"/>
              </a:spcBef>
              <a:buSzPts val="2800"/>
            </a:pPr>
            <a:r>
              <a:rPr lang="en" sz="2100" dirty="0"/>
              <a:t>Helped create radiator shroud</a:t>
            </a:r>
          </a:p>
          <a:p>
            <a:pPr indent="-304800">
              <a:spcBef>
                <a:spcPts val="0"/>
              </a:spcBef>
              <a:buSzPts val="2800"/>
            </a:pPr>
            <a:r>
              <a:rPr lang="en" sz="2100" dirty="0"/>
              <a:t>Designed protection and better intake for radiator</a:t>
            </a:r>
          </a:p>
          <a:p>
            <a:pPr indent="-304800">
              <a:spcBef>
                <a:spcPts val="0"/>
              </a:spcBef>
              <a:buSzPts val="2800"/>
            </a:pPr>
            <a:endParaRPr lang="en" sz="2100" dirty="0"/>
          </a:p>
          <a:p>
            <a:pPr indent="-304800">
              <a:spcBef>
                <a:spcPts val="0"/>
              </a:spcBef>
              <a:buSzPts val="2800"/>
            </a:pPr>
            <a:endParaRPr lang="en" sz="2100" dirty="0"/>
          </a:p>
          <a:p>
            <a:pPr indent="-304800">
              <a:spcBef>
                <a:spcPts val="0"/>
              </a:spcBef>
              <a:buSzPts val="2800"/>
            </a:pPr>
            <a:endParaRPr sz="2100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E7D37E5-B9ED-4918-95CD-4D85AC4F3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6" y="850106"/>
            <a:ext cx="2295525" cy="3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F7E25AA4-42C3-48D6-B936-246CF5DA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1238249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38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Engine Project</a:t>
            </a:r>
            <a:r>
              <a:rPr lang="en" dirty="0"/>
              <a:t> Lead </a:t>
            </a:r>
            <a:endParaRPr dirty="0"/>
          </a:p>
        </p:txBody>
      </p:sp>
      <p:sp>
        <p:nvSpPr>
          <p:cNvPr id="276" name="Google Shape;276;p45"/>
          <p:cNvSpPr txBox="1">
            <a:spLocks noGrp="1"/>
          </p:cNvSpPr>
          <p:nvPr>
            <p:ph type="body" idx="1"/>
          </p:nvPr>
        </p:nvSpPr>
        <p:spPr>
          <a:xfrm>
            <a:off x="164306" y="985837"/>
            <a:ext cx="3761494" cy="3364706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-US" sz="1800" dirty="0"/>
              <a:t>Researched collected data and manufactured</a:t>
            </a:r>
            <a:r>
              <a:rPr lang="en" sz="1800" dirty="0"/>
              <a:t> cooling system</a:t>
            </a:r>
          </a:p>
          <a:p>
            <a:pPr indent="-304800">
              <a:buSzPts val="2800"/>
            </a:pPr>
            <a:r>
              <a:rPr lang="en-US" sz="1800" dirty="0"/>
              <a:t>Implemented new way to compare our radiator on an effectiveness to Heat </a:t>
            </a:r>
            <a:r>
              <a:rPr lang="en-US" sz="1800" dirty="0" err="1"/>
              <a:t>Tranfer</a:t>
            </a:r>
            <a:r>
              <a:rPr lang="en-US" sz="1800" dirty="0"/>
              <a:t> Units scale</a:t>
            </a:r>
          </a:p>
          <a:p>
            <a:pPr indent="-304800">
              <a:buSzPts val="2800"/>
            </a:pPr>
            <a:r>
              <a:rPr lang="en-US" sz="1800" dirty="0"/>
              <a:t>Designed tests for heat generation of engine</a:t>
            </a:r>
          </a:p>
          <a:p>
            <a:pPr indent="-304800">
              <a:buSzPts val="2800"/>
            </a:pPr>
            <a:r>
              <a:rPr lang="en-US" sz="1800" dirty="0"/>
              <a:t>Designed test for temperature change in radiator according to engine tune</a:t>
            </a: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E21F9D-9518-4227-A9A6-72E1D5B7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743" y="1063454"/>
            <a:ext cx="2418713" cy="233838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E70013E-4E97-4AC1-9551-C03BF9062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27639"/>
          <a:stretch/>
        </p:blipFill>
        <p:spPr bwMode="auto">
          <a:xfrm>
            <a:off x="3819609" y="1678781"/>
            <a:ext cx="2621990" cy="24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40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General Team Work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435769" y="1028700"/>
            <a:ext cx="3827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-US" sz="2100" dirty="0"/>
              <a:t>Painted 2018-2019 Car</a:t>
            </a:r>
          </a:p>
          <a:p>
            <a:pPr indent="-304800">
              <a:buSzPts val="2800"/>
            </a:pPr>
            <a:r>
              <a:rPr lang="en-US" sz="2100" dirty="0"/>
              <a:t>Helped choose livery and tape off design for car</a:t>
            </a:r>
          </a:p>
          <a:p>
            <a:pPr indent="-304800">
              <a:buSzPts val="2800"/>
            </a:pPr>
            <a:r>
              <a:rPr lang="en-US" sz="2100" dirty="0"/>
              <a:t>Helped Sand aero and monocoque components for paint</a:t>
            </a:r>
          </a:p>
          <a:p>
            <a:pPr indent="-304800">
              <a:buSzPts val="2800"/>
            </a:pPr>
            <a:r>
              <a:rPr lang="en-US" sz="2100" dirty="0"/>
              <a:t>Painted A-arms with rust resistant paint</a:t>
            </a:r>
            <a:endParaRPr sz="21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EEC472-11B2-4299-8643-287BB5D9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73" y="1878806"/>
            <a:ext cx="2268140" cy="2268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C009F7-9A82-4A3F-8EC1-657318D6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8" y="926428"/>
            <a:ext cx="2202963" cy="26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Due Dates</a:t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418425" y="1234850"/>
            <a:ext cx="78327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30000"/>
              </a:lnSpc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800" b="1">
                <a:solidFill>
                  <a:srgbClr val="595959"/>
                </a:solidFill>
                <a:highlight>
                  <a:srgbClr val="FFFF00"/>
                </a:highlight>
                <a:latin typeface="Merriweather"/>
                <a:ea typeface="Merriweather"/>
                <a:cs typeface="Merriweather"/>
                <a:sym typeface="Merriweather"/>
              </a:rPr>
              <a:t>Friday April 10 (Midnight):</a:t>
            </a:r>
            <a:r>
              <a:rPr lang="en" sz="1800">
                <a:solidFill>
                  <a:srgbClr val="595959"/>
                </a:solidFill>
                <a:highlight>
                  <a:srgbClr val="FFFF00"/>
                </a:highlight>
                <a:latin typeface="Merriweather"/>
                <a:ea typeface="Merriweather"/>
                <a:cs typeface="Merriweather"/>
                <a:sym typeface="Merriweather"/>
              </a:rPr>
              <a:t> Wiki updates done and uploaded</a:t>
            </a:r>
            <a:endParaRPr sz="1800">
              <a:solidFill>
                <a:srgbClr val="595959"/>
              </a:solidFill>
              <a:highlight>
                <a:srgbClr val="FFFF00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Please do these as soon as possible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Late or poor work will negatively affect your 199 grade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1371600" lvl="2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■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We have given 3 weeks to complete this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Message </a:t>
            </a:r>
            <a:r>
              <a:rPr lang="en" sz="1600" u="sng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old</a:t>
            </a: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 sub-team lead or Keira if you need edit permissions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42900">
              <a:lnSpc>
                <a:spcPct val="130000"/>
              </a:lnSpc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8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Friday April 17: </a:t>
            </a:r>
            <a:r>
              <a:rPr lang="en" sz="18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FMEA</a:t>
            </a:r>
            <a:endParaRPr sz="18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Check your sub-team channel for message from Becca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162356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1714275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4800" dirty="0" err="1"/>
              <a:t>Etai</a:t>
            </a:r>
            <a:r>
              <a:rPr lang="en-US" sz="4800" dirty="0"/>
              <a:t> </a:t>
            </a:r>
            <a:r>
              <a:rPr lang="en-US" sz="4800" dirty="0" err="1"/>
              <a:t>Schnitman</a:t>
            </a:r>
            <a:endParaRPr sz="4800"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435769" y="1028700"/>
            <a:ext cx="3827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endParaRPr sz="2100" dirty="0"/>
          </a:p>
        </p:txBody>
      </p:sp>
    </p:spTree>
    <p:extLst>
      <p:ext uri="{BB962C8B-B14F-4D97-AF65-F5344CB8AC3E}">
        <p14:creationId xmlns:p14="http://schemas.microsoft.com/office/powerpoint/2010/main" val="400915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Team Contributions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744975" y="1063454"/>
            <a:ext cx="8399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00" dirty="0"/>
              <a:t>Rear Anti-Roll Bar</a:t>
            </a:r>
          </a:p>
          <a:p>
            <a:pPr lvl="1"/>
            <a:r>
              <a:rPr lang="en-US" sz="1600" dirty="0"/>
              <a:t>Designed the lever arms</a:t>
            </a:r>
          </a:p>
          <a:p>
            <a:pPr lvl="2"/>
            <a:r>
              <a:rPr lang="en-US" sz="1600" dirty="0"/>
              <a:t>Purpose: to transfer load from the drop links to the torsion spring inside the anti-roll bar</a:t>
            </a:r>
          </a:p>
          <a:p>
            <a:r>
              <a:rPr lang="en-US" sz="1600" dirty="0"/>
              <a:t>Rolling Car</a:t>
            </a:r>
          </a:p>
          <a:p>
            <a:pPr lvl="1"/>
            <a:r>
              <a:rPr lang="en-US" sz="1600" dirty="0"/>
              <a:t>Lots of machining on the lathe</a:t>
            </a:r>
          </a:p>
          <a:p>
            <a:pPr lvl="2"/>
            <a:r>
              <a:rPr lang="en-US" sz="1600" dirty="0"/>
              <a:t>Inserts, spacers, and other parts of varying complexity</a:t>
            </a:r>
          </a:p>
          <a:p>
            <a:pPr lvl="1"/>
            <a:r>
              <a:rPr lang="en-US" sz="1600" dirty="0"/>
              <a:t>Helped with final assembly of the car</a:t>
            </a:r>
          </a:p>
          <a:p>
            <a:pPr lvl="2"/>
            <a:r>
              <a:rPr lang="en-US" sz="1600" dirty="0"/>
              <a:t>Sanding, corner assembly, drive pin insertion into uprights, etc.</a:t>
            </a:r>
          </a:p>
          <a:p>
            <a:pPr lvl="1"/>
            <a:r>
              <a:rPr lang="en-US" sz="1600" dirty="0"/>
              <a:t>Created DXFs for </a:t>
            </a:r>
            <a:r>
              <a:rPr lang="en-US" sz="1600" dirty="0" err="1"/>
              <a:t>waterjetted</a:t>
            </a:r>
            <a:r>
              <a:rPr lang="en-US" sz="1600" dirty="0"/>
              <a:t> parts</a:t>
            </a:r>
          </a:p>
        </p:txBody>
      </p:sp>
    </p:spTree>
    <p:extLst>
      <p:ext uri="{BB962C8B-B14F-4D97-AF65-F5344CB8AC3E}">
        <p14:creationId xmlns:p14="http://schemas.microsoft.com/office/powerpoint/2010/main" val="2813413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Skills Acquired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744975" y="1063454"/>
            <a:ext cx="8399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400" dirty="0"/>
              <a:t>CAD intuition</a:t>
            </a:r>
          </a:p>
          <a:p>
            <a:pPr lvl="1"/>
            <a:r>
              <a:rPr lang="en-US" sz="1400" dirty="0"/>
              <a:t>Learned how to edit geometry and dimensions so they can be easily changed in the future</a:t>
            </a:r>
          </a:p>
          <a:p>
            <a:pPr lvl="1"/>
            <a:r>
              <a:rPr lang="en-US" sz="1400" dirty="0"/>
              <a:t>Learned how to copy geometry from an assembly or an existing part</a:t>
            </a:r>
          </a:p>
          <a:p>
            <a:pPr lvl="1"/>
            <a:r>
              <a:rPr lang="en-US" sz="1400" dirty="0"/>
              <a:t>Learned how to take forces and torques into account when editing geometry</a:t>
            </a:r>
          </a:p>
          <a:p>
            <a:r>
              <a:rPr lang="en-US" sz="1400" dirty="0"/>
              <a:t>FEA skills</a:t>
            </a:r>
          </a:p>
          <a:p>
            <a:pPr lvl="1"/>
            <a:r>
              <a:rPr lang="en-US" sz="1400" dirty="0"/>
              <a:t>Learned how to set up a static structural analysis in ANSYS</a:t>
            </a:r>
          </a:p>
          <a:p>
            <a:pPr lvl="2"/>
            <a:r>
              <a:rPr lang="en-US" sz="1400" dirty="0"/>
              <a:t>Intelligently constraining the part so that the simulation is more true-to-life</a:t>
            </a:r>
          </a:p>
          <a:p>
            <a:pPr lvl="2"/>
            <a:r>
              <a:rPr lang="en-US" sz="1400" dirty="0"/>
              <a:t>Adding in forces and moments in the correct locations</a:t>
            </a:r>
          </a:p>
          <a:p>
            <a:pPr lvl="2"/>
            <a:r>
              <a:rPr lang="en-US" sz="1400" dirty="0"/>
              <a:t>Adding fine mesh near stress concentrations and coarse mesh where the stress in the part remains uniform</a:t>
            </a:r>
          </a:p>
          <a:p>
            <a:pPr lvl="1"/>
            <a:r>
              <a:rPr lang="en-US" sz="1400" dirty="0"/>
              <a:t>Learned how to use the stress and deformation results from ANSYS to edit CAD in Creo</a:t>
            </a:r>
          </a:p>
        </p:txBody>
      </p:sp>
    </p:spTree>
    <p:extLst>
      <p:ext uri="{BB962C8B-B14F-4D97-AF65-F5344CB8AC3E}">
        <p14:creationId xmlns:p14="http://schemas.microsoft.com/office/powerpoint/2010/main" val="2129459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Skills Acquired (Continued)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744975" y="1063454"/>
            <a:ext cx="8399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00" dirty="0"/>
              <a:t>Manual Lathe Operation</a:t>
            </a:r>
          </a:p>
          <a:p>
            <a:pPr lvl="1"/>
            <a:r>
              <a:rPr lang="en-US" sz="1600" dirty="0"/>
              <a:t>Learned how to discern which RPM and traverse speed to use, which depends on: </a:t>
            </a:r>
          </a:p>
          <a:p>
            <a:pPr lvl="2"/>
            <a:r>
              <a:rPr lang="en-US" sz="1600" dirty="0"/>
              <a:t>The diameter of the part</a:t>
            </a:r>
          </a:p>
          <a:p>
            <a:pPr lvl="2"/>
            <a:r>
              <a:rPr lang="en-US" sz="1600" dirty="0"/>
              <a:t>The workpiece material</a:t>
            </a:r>
          </a:p>
          <a:p>
            <a:pPr lvl="2"/>
            <a:r>
              <a:rPr lang="en-US" sz="1600" dirty="0"/>
              <a:t>The cutting material</a:t>
            </a:r>
          </a:p>
          <a:p>
            <a:pPr lvl="2"/>
            <a:r>
              <a:rPr lang="en-US" sz="1600" dirty="0"/>
              <a:t>The type of tool</a:t>
            </a:r>
          </a:p>
          <a:p>
            <a:pPr lvl="1"/>
            <a:r>
              <a:rPr lang="en-US" sz="1600" dirty="0"/>
              <a:t>Lots of practice with hitting dimensional tolerances</a:t>
            </a:r>
          </a:p>
          <a:p>
            <a:pPr lvl="2"/>
            <a:r>
              <a:rPr lang="en-US" sz="1600" dirty="0"/>
              <a:t>Extensive practice using calipers (dial and electronic), micrometers, and bore gauges</a:t>
            </a:r>
          </a:p>
        </p:txBody>
      </p:sp>
    </p:spTree>
    <p:extLst>
      <p:ext uri="{BB962C8B-B14F-4D97-AF65-F5344CB8AC3E}">
        <p14:creationId xmlns:p14="http://schemas.microsoft.com/office/powerpoint/2010/main" val="2123606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Maverick Emerson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744975" y="1063454"/>
            <a:ext cx="3827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dirty="0"/>
              <a:t>Aerospace Engineering 2022</a:t>
            </a:r>
          </a:p>
          <a:p>
            <a:r>
              <a:rPr lang="en-US" dirty="0"/>
              <a:t>Joined Illini Motorsports in Fall 2018</a:t>
            </a:r>
          </a:p>
          <a:p>
            <a:r>
              <a:rPr lang="en-US" dirty="0"/>
              <a:t>Association:</a:t>
            </a:r>
          </a:p>
          <a:p>
            <a:pPr lvl="1"/>
            <a:r>
              <a:rPr lang="en-US" dirty="0"/>
              <a:t>Aerodynamics sub-team member (2018 – present)</a:t>
            </a:r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="" xmlns:a16="http://schemas.microsoft.com/office/drawing/2014/main" id="{76F013B4-FBEF-9345-9DB5-E57D8FACA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0636" y="1709132"/>
            <a:ext cx="3874067" cy="25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00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Involvement as an Aerodynamics Member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86243" y="1116255"/>
            <a:ext cx="8771513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000" dirty="0"/>
              <a:t>Created mold CAD for center portion of front wing</a:t>
            </a:r>
          </a:p>
          <a:p>
            <a:pPr marL="0" indent="0">
              <a:buNone/>
            </a:pPr>
            <a:r>
              <a:rPr lang="en-US" sz="2000" dirty="0"/>
              <a:t>main element</a:t>
            </a:r>
          </a:p>
          <a:p>
            <a:r>
              <a:rPr lang="en-US" sz="2000" dirty="0"/>
              <a:t>Sanding of molds in preparation for layups</a:t>
            </a:r>
          </a:p>
          <a:p>
            <a:r>
              <a:rPr lang="en-US" sz="2000" dirty="0"/>
              <a:t>Assisted in majority of aero and composites layups</a:t>
            </a:r>
          </a:p>
          <a:p>
            <a:r>
              <a:rPr lang="en-US" sz="2000" dirty="0"/>
              <a:t>Assisted in post-processing of aero elements</a:t>
            </a:r>
          </a:p>
          <a:p>
            <a:r>
              <a:rPr lang="en-US" sz="2000" dirty="0"/>
              <a:t>Designed the 2019-2020 E-Cover, along with CAD mold</a:t>
            </a:r>
          </a:p>
          <a:p>
            <a:r>
              <a:rPr lang="en-US" sz="2000" dirty="0"/>
              <a:t>MATLAB code for rear wing mounting analysis to optimize placement on 2019-2020 car</a:t>
            </a:r>
          </a:p>
        </p:txBody>
      </p:sp>
      <p:pic>
        <p:nvPicPr>
          <p:cNvPr id="5" name="Picture 4" descr="A picture containing sitting, table, red, man&#10;&#10;Description automatically generated">
            <a:extLst>
              <a:ext uri="{FF2B5EF4-FFF2-40B4-BE49-F238E27FC236}">
                <a16:creationId xmlns="" xmlns:a16="http://schemas.microsoft.com/office/drawing/2014/main" id="{30F65FBF-B49E-DA4B-9E7D-114F89228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1861" y="1438687"/>
            <a:ext cx="2025999" cy="151949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77270666-D208-BD46-A536-813249772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64" y="3781540"/>
            <a:ext cx="3884547" cy="11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01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Skills Learned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86243" y="1116255"/>
            <a:ext cx="8771513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00" dirty="0"/>
              <a:t>CAD</a:t>
            </a:r>
          </a:p>
          <a:p>
            <a:pPr lvl="1"/>
            <a:r>
              <a:rPr lang="en-US" sz="1400" dirty="0"/>
              <a:t>Creo design methods</a:t>
            </a:r>
          </a:p>
          <a:p>
            <a:r>
              <a:rPr lang="en-US" sz="1600" dirty="0"/>
              <a:t>Coding</a:t>
            </a:r>
          </a:p>
          <a:p>
            <a:pPr lvl="1"/>
            <a:r>
              <a:rPr lang="en-US" sz="1400" dirty="0"/>
              <a:t>MATLAB</a:t>
            </a:r>
          </a:p>
          <a:p>
            <a:r>
              <a:rPr lang="en-US" sz="1600" dirty="0"/>
              <a:t>Team Communication</a:t>
            </a:r>
          </a:p>
          <a:p>
            <a:pPr lvl="1"/>
            <a:r>
              <a:rPr lang="en-US" sz="1400" dirty="0"/>
              <a:t>Design process including working across sub-systems to ensure the E-Cover fit the desired electronics parts inside</a:t>
            </a:r>
          </a:p>
          <a:p>
            <a:r>
              <a:rPr lang="en-US" sz="1600" dirty="0"/>
              <a:t>Composites manufacturing process</a:t>
            </a:r>
          </a:p>
          <a:p>
            <a:pPr lvl="1"/>
            <a:r>
              <a:rPr lang="en-US" sz="1400" dirty="0"/>
              <a:t>Mold Preparation</a:t>
            </a:r>
          </a:p>
          <a:p>
            <a:pPr lvl="1"/>
            <a:r>
              <a:rPr lang="en-US" sz="1400" dirty="0"/>
              <a:t>Layups</a:t>
            </a:r>
          </a:p>
          <a:p>
            <a:pPr lvl="1"/>
            <a:r>
              <a:rPr lang="en-US" sz="1400" dirty="0"/>
              <a:t>Post-processing</a:t>
            </a:r>
          </a:p>
        </p:txBody>
      </p:sp>
      <p:pic>
        <p:nvPicPr>
          <p:cNvPr id="7" name="Picture 6" descr="A person cooking in a kitchen preparing food&#10;&#10;Description automatically generated">
            <a:extLst>
              <a:ext uri="{FF2B5EF4-FFF2-40B4-BE49-F238E27FC236}">
                <a16:creationId xmlns="" xmlns:a16="http://schemas.microsoft.com/office/drawing/2014/main" id="{1FE6408D-02A4-3042-A94A-86AA25DEF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9" y="3020436"/>
            <a:ext cx="3020428" cy="20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6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899" y="1801830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 err="1"/>
              <a:t>Privith</a:t>
            </a:r>
            <a:r>
              <a:rPr lang="en-US" dirty="0"/>
              <a:t> Kumar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86243" y="1116255"/>
            <a:ext cx="8771513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1366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Rear Subframe Assembly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86243" y="1116255"/>
            <a:ext cx="4385757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00" dirty="0"/>
              <a:t>I assisted in the profiling, assembly, and welding of the several steel tubes that make up our rear subframe (RSF).</a:t>
            </a:r>
          </a:p>
          <a:p>
            <a:r>
              <a:rPr lang="en-US" sz="1600" dirty="0"/>
              <a:t>During the process I learned different ways to work around problems that arise when assembling so many different and sometimes ill-fitting components</a:t>
            </a:r>
          </a:p>
          <a:p>
            <a:r>
              <a:rPr lang="en-US" sz="1600" dirty="0"/>
              <a:t>I also learned different techniques to convert tube profiles in CAD into usable templates for actual profiling of tubes</a:t>
            </a:r>
          </a:p>
        </p:txBody>
      </p:sp>
      <p:pic>
        <p:nvPicPr>
          <p:cNvPr id="5" name="Content Placeholder 4" descr="A picture containing indoor, bicycle, motorcycle, sitting&#10;&#10;Description automatically generated">
            <a:extLst>
              <a:ext uri="{FF2B5EF4-FFF2-40B4-BE49-F238E27FC236}">
                <a16:creationId xmlns="" xmlns:a16="http://schemas.microsoft.com/office/drawing/2014/main" id="{1702F7F0-6A65-8D4E-A3D2-94E39AEA0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04200" y="1684586"/>
            <a:ext cx="2365774" cy="1774330"/>
          </a:xfrm>
          <a:prstGeom prst="rect">
            <a:avLst/>
          </a:prstGeom>
        </p:spPr>
      </p:pic>
      <p:pic>
        <p:nvPicPr>
          <p:cNvPr id="6" name="Picture 5" descr="A picture containing indoor, chair, sitting, metal&#10;&#10;Description automatically generated">
            <a:extLst>
              <a:ext uri="{FF2B5EF4-FFF2-40B4-BE49-F238E27FC236}">
                <a16:creationId xmlns="" xmlns:a16="http://schemas.microsoft.com/office/drawing/2014/main" id="{10D9CD92-D045-634C-8689-9D62FD6EA02A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87707" y="1684586"/>
            <a:ext cx="2365771" cy="17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68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Swapping Dampers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86243" y="1116255"/>
            <a:ext cx="4385757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00" dirty="0"/>
              <a:t>I worked on swapping the </a:t>
            </a:r>
            <a:r>
              <a:rPr lang="en-US" sz="1600" dirty="0" err="1"/>
              <a:t>Ohlins</a:t>
            </a:r>
            <a:r>
              <a:rPr lang="en-US" sz="1600" dirty="0"/>
              <a:t> shocks on last year’s car with spares</a:t>
            </a:r>
          </a:p>
          <a:p>
            <a:r>
              <a:rPr lang="en-US" sz="1600" dirty="0"/>
              <a:t>I also worked on installing and assembling the </a:t>
            </a:r>
            <a:r>
              <a:rPr lang="en-US" sz="1600" dirty="0" err="1"/>
              <a:t>bellcranks</a:t>
            </a:r>
            <a:r>
              <a:rPr lang="en-US" sz="1600" dirty="0"/>
              <a:t> and old dampers in the new car</a:t>
            </a:r>
          </a:p>
          <a:p>
            <a:r>
              <a:rPr lang="en-US" sz="1600" dirty="0"/>
              <a:t>We encountered an issue in the damper tabs being misaligned with the </a:t>
            </a:r>
            <a:r>
              <a:rPr lang="en-US" sz="1600" dirty="0" err="1"/>
              <a:t>bellcranks</a:t>
            </a:r>
            <a:r>
              <a:rPr lang="en-US" sz="1600" dirty="0"/>
              <a:t> (this was fixed by resetting the tabs)</a:t>
            </a:r>
          </a:p>
        </p:txBody>
      </p:sp>
      <p:pic>
        <p:nvPicPr>
          <p:cNvPr id="7" name="Content Placeholder 4" descr="A picture containing black, white, plane, airplane&#10;&#10;Description automatically generated">
            <a:extLst>
              <a:ext uri="{FF2B5EF4-FFF2-40B4-BE49-F238E27FC236}">
                <a16:creationId xmlns="" xmlns:a16="http://schemas.microsoft.com/office/drawing/2014/main" id="{E1AEBC16-ED68-474A-832E-23AD8AE9A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2" r="17009" b="-2"/>
          <a:stretch/>
        </p:blipFill>
        <p:spPr>
          <a:xfrm>
            <a:off x="4893697" y="1081707"/>
            <a:ext cx="3727788" cy="322705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406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Subteam Updates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789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A-Arm Tabs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86243" y="1116255"/>
            <a:ext cx="4385757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00" dirty="0"/>
              <a:t> I supervised the cutting out and grinding of tabs on the rear subframe used to mount A-arms onto the car</a:t>
            </a:r>
          </a:p>
          <a:p>
            <a:r>
              <a:rPr lang="en-US" sz="1600" dirty="0"/>
              <a:t>This project was important to ensure that the A-arms would not contact the tubes in the rear subframe when in motion</a:t>
            </a:r>
          </a:p>
          <a:p>
            <a:r>
              <a:rPr lang="en-US" sz="1600" dirty="0"/>
              <a:t>Initially I did not realize how critical it was to leave a certain amount of material on the tabs – I should have taken more accurate measurements of the profiles of the old car’s tabs</a:t>
            </a:r>
          </a:p>
        </p:txBody>
      </p:sp>
      <p:pic>
        <p:nvPicPr>
          <p:cNvPr id="5" name="Content Placeholder 4" descr="A picture containing person, indoor, man, holding&#10;&#10;Description automatically generated">
            <a:extLst>
              <a:ext uri="{FF2B5EF4-FFF2-40B4-BE49-F238E27FC236}">
                <a16:creationId xmlns="" xmlns:a16="http://schemas.microsoft.com/office/drawing/2014/main" id="{E04E09EF-615D-0E42-A620-8CC8057C8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2" t="36885" b="14796"/>
          <a:stretch/>
        </p:blipFill>
        <p:spPr>
          <a:xfrm>
            <a:off x="5241185" y="1063454"/>
            <a:ext cx="3251701" cy="36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28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/>
              <a:t>Composite Layups</a:t>
            </a:r>
            <a:endParaRPr dirty="0"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86243" y="1116255"/>
            <a:ext cx="4385757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00" dirty="0"/>
              <a:t>This semester, we performed several carbon fiber layups, including our endplates and strakes, shown to the left</a:t>
            </a:r>
          </a:p>
          <a:p>
            <a:r>
              <a:rPr lang="en-US" sz="1600" dirty="0"/>
              <a:t>I directly worked on laying up, sanding, and assembling the strakes</a:t>
            </a:r>
          </a:p>
          <a:p>
            <a:r>
              <a:rPr lang="en-US" sz="1600" dirty="0"/>
              <a:t>I learned more about the precision required in placing the strakes on the undertray</a:t>
            </a:r>
          </a:p>
        </p:txBody>
      </p:sp>
      <p:pic>
        <p:nvPicPr>
          <p:cNvPr id="6" name="Content Placeholder 4" descr="A picture containing person, outdoor, board, man&#10;&#10;Description automatically generated">
            <a:extLst>
              <a:ext uri="{FF2B5EF4-FFF2-40B4-BE49-F238E27FC236}">
                <a16:creationId xmlns="" xmlns:a16="http://schemas.microsoft.com/office/drawing/2014/main" id="{40F91F26-5679-0E43-808C-D63E24E7E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8497"/>
          <a:stretch/>
        </p:blipFill>
        <p:spPr>
          <a:xfrm>
            <a:off x="5721551" y="1063454"/>
            <a:ext cx="2967837" cy="377268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538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/>
              <a:t>Steering – Tech Talk</a:t>
            </a:r>
            <a:endParaRPr sz="4800" dirty="0"/>
          </a:p>
        </p:txBody>
      </p:sp>
      <p:sp>
        <p:nvSpPr>
          <p:cNvPr id="193" name="Google Shape;193;p29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4/06/2020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Rebecca Kasner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6911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Why It’s Important</a:t>
            </a:r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body" idx="1"/>
          </p:nvPr>
        </p:nvSpPr>
        <p:spPr>
          <a:xfrm>
            <a:off x="311700" y="1067100"/>
            <a:ext cx="58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Transfers turning of steering wheel to wheel rotation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Good steering “feel”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Limit required input force from driver to turn wheels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Low effort, high responsiveness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Desired steering angle reached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Performance based design, many changeable factors for desired output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3700" y="1141850"/>
            <a:ext cx="2697900" cy="3105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216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Understeer/Oversteer</a:t>
            </a:r>
            <a:endParaRPr sz="4700"/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3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Understeer: car turns less than the amount commanded by the driver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Oversteer: car turns more than the amount commanded by the driver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Contributing factors: camber, suspension setups, driven wheels, tire stiffness, driver control, </a:t>
            </a:r>
            <a:r>
              <a:rPr lang="en-US" dirty="0"/>
              <a:t>etc.</a:t>
            </a:r>
            <a:endParaRPr dirty="0"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l="2087" r="3457"/>
          <a:stretch/>
        </p:blipFill>
        <p:spPr>
          <a:xfrm>
            <a:off x="4494725" y="2680025"/>
            <a:ext cx="4649275" cy="19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311700" y="2626300"/>
            <a:ext cx="3945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“understeer is when the front end of your car hits the tree, and oversteer is when the back hits the tree”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8024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t="7458" r="68334"/>
          <a:stretch/>
        </p:blipFill>
        <p:spPr>
          <a:xfrm>
            <a:off x="5145250" y="1148250"/>
            <a:ext cx="2025400" cy="19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Understeer</a:t>
            </a:r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body" idx="1"/>
          </p:nvPr>
        </p:nvSpPr>
        <p:spPr>
          <a:xfrm>
            <a:off x="311700" y="989450"/>
            <a:ext cx="510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Occurs when front wheels lose traction while the rear wheels maintain grip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Advantages: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“Safe way out”: car will not slide out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Easier to correct </a:t>
            </a:r>
            <a:r>
              <a:rPr lang="en" dirty="0"/>
              <a:t>than oversteer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Disadvantages: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Not for performance, slower corners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Less fun!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213F21-CE42-4C9F-B7E6-0AD508D54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632" y="2791968"/>
            <a:ext cx="3304368" cy="18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67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Oversteer</a:t>
            </a:r>
            <a:endParaRPr/>
          </a:p>
        </p:txBody>
      </p:sp>
      <p:sp>
        <p:nvSpPr>
          <p:cNvPr id="222" name="Google Shape;222;p33"/>
          <p:cNvSpPr txBox="1">
            <a:spLocks noGrp="1"/>
          </p:cNvSpPr>
          <p:nvPr>
            <p:ph type="body" idx="1"/>
          </p:nvPr>
        </p:nvSpPr>
        <p:spPr>
          <a:xfrm>
            <a:off x="311700" y="1026297"/>
            <a:ext cx="503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Occurs when rear wheels lose traction while the front wheels maintain grip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Advantages: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Capable drivers able to manipulate turns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Better performance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More d</a:t>
            </a:r>
            <a:r>
              <a:rPr lang="en-US" dirty="0"/>
              <a:t>r</a:t>
            </a:r>
            <a:r>
              <a:rPr lang="en" dirty="0"/>
              <a:t>iver input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Disadvantages: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Inexperienced drivers may not be able to control</a:t>
            </a:r>
            <a:endParaRPr dirty="0"/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>
            <a:alphaModFix/>
          </a:blip>
          <a:srcRect l="69615"/>
          <a:stretch/>
        </p:blipFill>
        <p:spPr>
          <a:xfrm>
            <a:off x="5343600" y="1060975"/>
            <a:ext cx="1658099" cy="18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3475" y="2779650"/>
            <a:ext cx="3230525" cy="181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348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Steering Geometry Terms</a:t>
            </a:r>
            <a:endParaRPr/>
          </a:p>
        </p:txBody>
      </p:sp>
      <p:pic>
        <p:nvPicPr>
          <p:cNvPr id="230" name="Google Shape;230;p34"/>
          <p:cNvPicPr preferRelativeResize="0"/>
          <p:nvPr/>
        </p:nvPicPr>
        <p:blipFill rotWithShape="1">
          <a:blip r:embed="rId3">
            <a:alphaModFix/>
          </a:blip>
          <a:srcRect l="68799" t="19827" r="2560" b="47685"/>
          <a:stretch/>
        </p:blipFill>
        <p:spPr>
          <a:xfrm>
            <a:off x="6579900" y="2953600"/>
            <a:ext cx="2457000" cy="14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 rotWithShape="1">
          <a:blip r:embed="rId3">
            <a:alphaModFix/>
          </a:blip>
          <a:srcRect l="38522" t="15140" r="37225" b="45543"/>
          <a:stretch/>
        </p:blipFill>
        <p:spPr>
          <a:xfrm>
            <a:off x="4773322" y="2827750"/>
            <a:ext cx="1719128" cy="14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 rotWithShape="1">
          <a:blip r:embed="rId3">
            <a:alphaModFix/>
          </a:blip>
          <a:srcRect l="3380" t="11000" r="69134" b="47107"/>
          <a:stretch/>
        </p:blipFill>
        <p:spPr>
          <a:xfrm>
            <a:off x="2944798" y="2855401"/>
            <a:ext cx="1828526" cy="14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4"/>
          <p:cNvSpPr txBox="1"/>
          <p:nvPr/>
        </p:nvSpPr>
        <p:spPr>
          <a:xfrm>
            <a:off x="3474013" y="4231700"/>
            <a:ext cx="7701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Caster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4" name="Google Shape;234;p34"/>
          <p:cNvSpPr txBox="1"/>
          <p:nvPr/>
        </p:nvSpPr>
        <p:spPr>
          <a:xfrm>
            <a:off x="7244400" y="2553100"/>
            <a:ext cx="11280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Ackerman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5" name="Google Shape;235;p34"/>
          <p:cNvSpPr txBox="1"/>
          <p:nvPr/>
        </p:nvSpPr>
        <p:spPr>
          <a:xfrm>
            <a:off x="7048650" y="4231700"/>
            <a:ext cx="15195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Toe (from top)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5192038" y="4231700"/>
            <a:ext cx="88170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Camber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264" y="1105667"/>
            <a:ext cx="2733636" cy="150720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4"/>
          <p:cNvSpPr txBox="1">
            <a:spLocks noGrp="1"/>
          </p:cNvSpPr>
          <p:nvPr>
            <p:ph type="body" idx="1"/>
          </p:nvPr>
        </p:nvSpPr>
        <p:spPr>
          <a:xfrm>
            <a:off x="311700" y="1031725"/>
            <a:ext cx="5401500" cy="23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Design impacts tire connection with the ground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Traction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Maneuverability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Steering “feel”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Tire wear</a:t>
            </a:r>
            <a:endParaRPr dirty="0"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311700" y="3093044"/>
            <a:ext cx="2750100" cy="1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Should consider all when designing steering geometry</a:t>
            </a: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062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Terms - Caster</a:t>
            </a:r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3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Balance steering effort, high speed stability and front end cornering effectiveness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Positive caster: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Increase steering effort and straight line tracking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Improve high speed stability and cornering effectiveness</a:t>
            </a:r>
            <a:endParaRPr/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0" y="1605000"/>
            <a:ext cx="3716150" cy="193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808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Terms - Camber</a:t>
            </a:r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311700" y="989450"/>
            <a:ext cx="530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Want even wear on straights but more grip on turns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Negative camber: more cornering grip and longer tire life 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Vehicle can “feel nervous” and be more susceptible to tramlining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Appropriate settings take driver and vehicle aggressiveness into account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Balance treadwear with cornering performance</a:t>
            </a:r>
            <a:endParaRPr dirty="0"/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875" y="1464150"/>
            <a:ext cx="283845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6"/>
          <p:cNvSpPr txBox="1"/>
          <p:nvPr/>
        </p:nvSpPr>
        <p:spPr>
          <a:xfrm>
            <a:off x="5766000" y="3761875"/>
            <a:ext cx="33438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Tramlining- tendency of a vehicle's wheels to follow the contours in the surface upon which it runs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1864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311700" y="139575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Suspension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3pm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sp>
        <p:nvSpPr>
          <p:cNvPr id="150" name="Google Shape;150;p19"/>
          <p:cNvSpPr txBox="1"/>
          <p:nvPr/>
        </p:nvSpPr>
        <p:spPr>
          <a:xfrm>
            <a:off x="204063" y="1058044"/>
            <a:ext cx="5099700" cy="3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199 projects due April 15th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Check in on Wednesday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Design slides being put together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Keep an eye on slack for messages asking for your help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Transition to 4WD work after the 15th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Saab will take over subteam meetings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Fill out project interest form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Preliminary 4WD points being sent out within the next two weeks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>
              <a:lnSpc>
                <a:spcPct val="130000"/>
              </a:lnSpc>
              <a:spcBef>
                <a:spcPts val="1600"/>
              </a:spcBef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30000"/>
              </a:lnSpc>
              <a:spcBef>
                <a:spcPts val="1600"/>
              </a:spcBef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>
              <a:lnSpc>
                <a:spcPct val="130000"/>
              </a:lnSpc>
              <a:spcBef>
                <a:spcPts val="1600"/>
              </a:spcBef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</a:pPr>
            <a:endParaRPr sz="18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525" y="1427750"/>
            <a:ext cx="3427799" cy="2287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6745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Terms - Toe</a:t>
            </a:r>
            <a:endParaRPr/>
          </a:p>
        </p:txBody>
      </p:sp>
      <p:sp>
        <p:nvSpPr>
          <p:cNvPr id="260" name="Google Shape;260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03900" cy="32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Enhance tire wear and adjust vehicle handling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Toe-in: reduced oversteer (increased stability)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Toe-out: reduced understeer (free up car)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Could cause instability</a:t>
            </a:r>
            <a:br>
              <a:rPr lang="en" dirty="0"/>
            </a:br>
            <a:r>
              <a:rPr lang="en-US" dirty="0" err="1"/>
              <a:t>i</a:t>
            </a:r>
            <a:r>
              <a:rPr lang="en" dirty="0"/>
              <a:t>f one tire loses </a:t>
            </a:r>
            <a:br>
              <a:rPr lang="en" dirty="0"/>
            </a:br>
            <a:r>
              <a:rPr lang="en" dirty="0"/>
              <a:t>traction </a:t>
            </a:r>
            <a:br>
              <a:rPr lang="en" dirty="0"/>
            </a:br>
            <a:r>
              <a:rPr lang="en" dirty="0"/>
              <a:t>(“feels nervous”)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Increased tire wear </a:t>
            </a:r>
            <a:br>
              <a:rPr lang="en" dirty="0"/>
            </a:br>
            <a:r>
              <a:rPr lang="en" dirty="0"/>
              <a:t>with toe</a:t>
            </a:r>
            <a:endParaRPr dirty="0"/>
          </a:p>
        </p:txBody>
      </p:sp>
      <p:pic>
        <p:nvPicPr>
          <p:cNvPr id="261" name="Google Shape;2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800" y="2417300"/>
            <a:ext cx="5326200" cy="218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156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Terms - Ackerman</a:t>
            </a:r>
            <a:endParaRPr/>
          </a:p>
        </p:txBody>
      </p:sp>
      <p:sp>
        <p:nvSpPr>
          <p:cNvPr id="267" name="Google Shape;26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5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Front wheels independently steerable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Inside wheel turns with greater angle than outside wheel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Reduced tire slip and wear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Tighter turn radius</a:t>
            </a:r>
            <a:endParaRPr/>
          </a:p>
        </p:txBody>
      </p:sp>
      <p:pic>
        <p:nvPicPr>
          <p:cNvPr id="268" name="Google Shape;2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596" y="1299325"/>
            <a:ext cx="4455699" cy="3122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2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Designing for Ackerman</a:t>
            </a:r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51673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Determine steering dime</a:t>
            </a:r>
            <a:r>
              <a:rPr lang="en-US" dirty="0" err="1"/>
              <a:t>nsions</a:t>
            </a:r>
            <a:r>
              <a:rPr lang="en-US" dirty="0"/>
              <a:t> from vehicle dimensions and desired turning radius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dirty="0"/>
              <a:t>Or determine turning radius from vehicle and steering dimensions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Can be done on programs like Lotus Shark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Determines steering properties</a:t>
            </a:r>
            <a:endParaRPr dirty="0"/>
          </a:p>
        </p:txBody>
      </p:sp>
      <p:pic>
        <p:nvPicPr>
          <p:cNvPr id="275" name="Google Shape;275;p39"/>
          <p:cNvPicPr preferRelativeResize="0"/>
          <p:nvPr/>
        </p:nvPicPr>
        <p:blipFill rotWithShape="1">
          <a:blip r:embed="rId3">
            <a:alphaModFix/>
          </a:blip>
          <a:srcRect l="4419" t="21693" r="2793" b="8688"/>
          <a:stretch/>
        </p:blipFill>
        <p:spPr>
          <a:xfrm>
            <a:off x="4828439" y="1357541"/>
            <a:ext cx="4315561" cy="2428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11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Ackerman</a:t>
            </a:r>
            <a:endParaRPr dirty="0"/>
          </a:p>
        </p:txBody>
      </p:sp>
      <p:pic>
        <p:nvPicPr>
          <p:cNvPr id="281" name="Google Shape;2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687" y="1072468"/>
            <a:ext cx="3270607" cy="304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707" y="1072467"/>
            <a:ext cx="3270608" cy="3041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0D8986-7885-4F9C-BCB2-184EC86C51F1}"/>
              </a:ext>
            </a:extLst>
          </p:cNvPr>
          <p:cNvSpPr txBox="1"/>
          <p:nvPr/>
        </p:nvSpPr>
        <p:spPr>
          <a:xfrm>
            <a:off x="79748" y="4197058"/>
            <a:ext cx="8984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rriweather" panose="020B0604020202020204" charset="0"/>
              </a:rPr>
              <a:t>Ackerman closer to ideal steering (no slip) than simple steering (front wheel fixed to same rotation)</a:t>
            </a:r>
          </a:p>
        </p:txBody>
      </p:sp>
    </p:spTree>
    <p:extLst>
      <p:ext uri="{BB962C8B-B14F-4D97-AF65-F5344CB8AC3E}">
        <p14:creationId xmlns:p14="http://schemas.microsoft.com/office/powerpoint/2010/main" val="2380561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Geometries </a:t>
            </a:r>
            <a:endParaRPr/>
          </a:p>
        </p:txBody>
      </p:sp>
      <p:sp>
        <p:nvSpPr>
          <p:cNvPr id="288" name="Google Shape;288;p41"/>
          <p:cNvSpPr txBox="1"/>
          <p:nvPr/>
        </p:nvSpPr>
        <p:spPr>
          <a:xfrm>
            <a:off x="593200" y="4197550"/>
            <a:ext cx="19455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Ackerman Steering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89" name="Google Shape;289;p41"/>
          <p:cNvSpPr txBox="1"/>
          <p:nvPr/>
        </p:nvSpPr>
        <p:spPr>
          <a:xfrm>
            <a:off x="3599250" y="4197550"/>
            <a:ext cx="19455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Bell-Crank Steering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0" name="Google Shape;290;p41"/>
          <p:cNvSpPr txBox="1"/>
          <p:nvPr/>
        </p:nvSpPr>
        <p:spPr>
          <a:xfrm>
            <a:off x="6278000" y="4197550"/>
            <a:ext cx="26001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Rack-and-Pinion Steering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800" y="1128400"/>
            <a:ext cx="2508500" cy="293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750" y="1128400"/>
            <a:ext cx="2508500" cy="293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28401"/>
            <a:ext cx="2508499" cy="314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155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Ackerman Steering</a:t>
            </a:r>
            <a:endParaRPr/>
          </a:p>
        </p:txBody>
      </p:sp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311700" y="1067100"/>
            <a:ext cx="313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Very simple design from 1818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Focus on Ackerman property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Reduces tire slip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common because it ignores other steering properties </a:t>
            </a:r>
            <a:endParaRPr/>
          </a:p>
        </p:txBody>
      </p:sp>
      <p:pic>
        <p:nvPicPr>
          <p:cNvPr id="300" name="Google Shape;3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4050" y="1669475"/>
            <a:ext cx="2139950" cy="28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500" y="1066563"/>
            <a:ext cx="3261250" cy="301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805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Bell-Crank</a:t>
            </a:r>
            <a:endParaRPr/>
          </a:p>
        </p:txBody>
      </p:sp>
      <p:sp>
        <p:nvSpPr>
          <p:cNvPr id="307" name="Google Shape;307;p43"/>
          <p:cNvSpPr txBox="1">
            <a:spLocks noGrp="1"/>
          </p:cNvSpPr>
          <p:nvPr>
            <p:ph type="body" idx="1"/>
          </p:nvPr>
        </p:nvSpPr>
        <p:spPr>
          <a:xfrm>
            <a:off x="311700" y="989450"/>
            <a:ext cx="4428300" cy="3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Not common, but found in aircraft control systems and automotive applications (common in quads)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Strong, but limited to 1:1 ratio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Requires significant driver force to turn, or another steering gear reduction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Or handlebars instead of steering wheel</a:t>
            </a:r>
            <a:endParaRPr dirty="0"/>
          </a:p>
        </p:txBody>
      </p:sp>
      <p:pic>
        <p:nvPicPr>
          <p:cNvPr id="308" name="Google Shape;308;p43" descr="MY OTHER 12428 VIDEOS&#10;Speed Run Video - https://www.youtube.com/watch?v=e791zhiN1Js&amp;t=7s&#10;Custom Front Shock Tower Video - https://www.youtube.com/watch?v=0S1ve-__EMA&amp;t=5s&#10;Full Size Servo Install Video - https://www.youtube.com/watch?v=Od12bD7w3KI&#10;&#10;&#10;&#10;PARTS USED IN THIS VIDEO &#10;Axial Yeti Steering Components AX31122 (don't think servo saver spring is included) - https://www.amazon.com/AXIAL-AX31122-Double-Shear-Steering/dp/B00NE0GPPW/ref=sr_1_1?dchild=1&amp;keywords=AXIC1122&amp;qid=1585260429&amp;s=toys-and-games&amp;sr=1-1&#10;Axial Yeti Servo Saver Spring AX31060 - https://www.amazon.com/gp/product/B00NE0GDQI/ref=ppx_yo_dt_b_asin_title_o01_s00?ie=UTF8&amp;psc=1&#10;Aluminum Servo Horn - https://www.aliexpress.com/item/32966337714.html?spm=a2g0o.productlist.0.0.61644b849h40Tl&amp;algo_pvid=48924ac1-5cc5-4b13-a44e-3f01adaa7feb&amp;algo_expid=48924ac1-5cc5-4b13-a44e-3f01adaa7feb-0&amp;btsid=9215699b-7061-4861-ad84-320f25d9236d&amp;ws_ab_test=searchweb0_0,searchweb201602_6,searchweb201603_55&#10;EMAX ES9258 Steering Servo(3 pin servo that fits original 12428 servo bracket) - https://www.aliexpress.com/item/32380502378.html?spm=2114.13010708.0.0.3a994c4dnFqVtJ&#10;Traxxas Rod Ends 2742x (can be used for servo link and rear shock rod ends) - https://www.amazon.com/Traxxas-2742X-Short-Hollow-Balls/dp/B0006O5J42/ref=sr_1_1?dchild=1&amp;keywords=2742x&amp;qid=1585259915&amp;sr=8-1&#10;Lexan Sheet 1/32&quot; (I doubled up on 1/32&quot; lexan that I already had, but using one piece of 1/16&quot; or 3/32&quot; would work as well) - https://www.amazon.com/gp/product/B00520AR9C/ref=ppx_yo_dt_b_search_asin_title?ie=UTF8&amp;psc=1&#10;&#10;&#10;&#10;OTHER UPGRADES&#10;Hobbywing Sensored 10BL60/3650 Combo (10.5 turn option) - https://www.aliexpress.com/item/32823112687.html?spm=a2g0o.productlist.0.0.4ccb58a90LzRKt&amp;algo_pvid=e67a1570-4a9b-4491-bdad-aef7cbbe4b80&amp;algo_expid=e67a1570-4a9b-4491-bdad-aef7cbbe4b80-17&amp;btsid=297b31cd-5fa8-45a9-bc84-240fd82aa63e&amp;ws_ab_test=searchweb0_0,searchweb201602_6,searchweb201603_52&#10;Heatsink+Fan for 540 Size Motor - https://www.aliexpress.com/item/32472979781.html?spm=2114.13010708.0.0.3a994c4dN3lep5&#10;FlySky GT5 Transmitter (comes with 6 ch receiver but  bought a seperate FS-BS4 4 channel receiver for the 12428) - https://www.amazon.com/dp/B07B2SVQ3M/ref=twister_B07FR6R1HL?_encoding=UTF8&amp;psc=1&#10;Aluminum Steering Rack (no longer use this)- https://www.aliexpress.com/item/32849083691.html?spm=2114.13010708.0.0.3a994c4dZEtIuG&#10;Turnbuckles (rod ends are junk need to be replaced) - https://www.aliexpress.com/item/32842903281.html?spm=2114.13010708.0.0.3a994c4dnZvwuY&#10;RC4WD M3 Rod Ends For Turnbuckles(cut/sand to length) - https://www.amazon.com/gp/product/B009PBVUEA/ref=ppx_yo_dt_b_search_asin_title?ie=UTF8&amp;psc=1&#10;Front RCAWD Oil Shocks (rod ends are weak use rod end from stock shock) - https://www.aliexpress.com/item/32822936250.html?spm=2114.13010708.0.0.3a994c4dr053pC&#10;Rear Injora Oil Reservoir Shocks (100mm option, and replace rod ends with Traxxas 2742X) - https://www.aliexpress.com/item/32895664088.html?spm=2114.13010708.0.0.3a994c4d9ZWtwR&#10;Aluminum Front Arms/Knuckles/Hubs - https://www.aliexpress.com/item/32947437308.html?spm=2114.13010708.0.0.3a994c4dU9rrvI&#10;Aluminum Rear Trailing Arms - https://www.aliexpress.com/item/32897170136.html?spm=2114.13010708.0.0.3a994c4dTKpzZK&#10;Front Driveshaft (stock replacement not upgrade) - https://www.aliexpress.com/item/32936088979.html?spm=2114.13010708.0.0.3a994c4d0KbTqJ&#10;Metal Rear Drive Shaft (only drive shaft I've found that holds up, all others I've tested are pure junk) - https://www.aliexpress.com/item/32954087303.html?spm=2114.13010708.0.0.3a994c4d0KbTqJ&#10;Metal Differential Gears - https://www.aliexpress.com/item/32863530071.html?spm=2114.13010708.0.0.3a994c4dqHkgd5&#10;Metal Spur Gear - https://www.gearbest.com/rc-car-parts/pp_009743193380.html?wid=1433363&#10;Metal Pinion Gear 17t - https://www.amazon.com/AXIAL-Racing-AX30728-Pinion-Steel/dp/B008JXK0D2&#10;Aluminum Wheel Hex’s - https://www.aliexpress.com/item/32892090540.html?spm=2114.13010708.0.0.3a994c4da76Crv&#10;Wheels (get wider offset hubs) - https://www.aliexpress.com/item/32544720180.html?spm=2114.13010708.0.0.3a994c4dSbQBcG&#10;Wider Offset Hubs (22mm black option) - https://www.aliexpress.com/item/32958267612.html?spm=2114.13010708.0.0.3a994c4d61P9Jx&#10;Tires(Injora super swampers, option A) - https://www.amazon.com/dp/B07VGQTV5C/ref=twister_B07VNWG7Q7?_encoding=UTF8&amp;psc=1&#10;Lipo Alarm (simple) - https://www.aliexpress.com/item/32669705380.html?spm=2114.13010708.0.0.3a994c4dnFqVtJ&#10;Servo Tester - https://www.aliexpress.com/item/32360165706.html?spm=2114.13010708.0.0.3a994c4dG5d1Ow&amp;fbclid=IwAR3R6MTzzfcXYxSEA4lat_vV7GQPtwGa2biOsFHpEREiCXOxGwbgn4gASvA" title="Bellcrank Steering off an Axial Yeti Installed on 124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200" y="1220113"/>
            <a:ext cx="3706100" cy="27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3"/>
          <p:cNvSpPr txBox="1"/>
          <p:nvPr/>
        </p:nvSpPr>
        <p:spPr>
          <a:xfrm>
            <a:off x="5179850" y="3999688"/>
            <a:ext cx="3598800" cy="533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Cool video of a bell-crank on an RC car</a:t>
            </a:r>
          </a:p>
          <a:p>
            <a:pPr algn="ctr"/>
            <a:r>
              <a:rPr lang="en" dirty="0">
                <a:latin typeface="Merriweather"/>
                <a:ea typeface="Merriweather"/>
                <a:cs typeface="Merriweather"/>
                <a:sym typeface="Merriweather"/>
              </a:rPr>
              <a:t>(first 0:20 seconds)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614265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0025" y="2463775"/>
            <a:ext cx="2781275" cy="21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4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Rack-and-Pinion</a:t>
            </a:r>
            <a:endParaRPr/>
          </a:p>
        </p:txBody>
      </p:sp>
      <p:sp>
        <p:nvSpPr>
          <p:cNvPr id="316" name="Google Shape;316;p44"/>
          <p:cNvSpPr txBox="1">
            <a:spLocks noGrp="1"/>
          </p:cNvSpPr>
          <p:nvPr>
            <p:ph type="body" idx="1"/>
          </p:nvPr>
        </p:nvSpPr>
        <p:spPr>
          <a:xfrm>
            <a:off x="311700" y="989450"/>
            <a:ext cx="446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Most common type on cars, small trucks and SUVs (and Baja)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Rotation of steering wheel -&gt; rotates steering column -&gt; rotates pinion -&gt; pushes rack -&gt; tie rods push tires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Pinion provides gear reduction (easier to turn steering wheel)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Lower steering ratio: quicker response</a:t>
            </a:r>
            <a:endParaRPr dirty="0"/>
          </a:p>
        </p:txBody>
      </p:sp>
      <p:pic>
        <p:nvPicPr>
          <p:cNvPr id="317" name="Google Shape;31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375" y="1131800"/>
            <a:ext cx="1599225" cy="19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4"/>
          <p:cNvSpPr txBox="1"/>
          <p:nvPr/>
        </p:nvSpPr>
        <p:spPr>
          <a:xfrm>
            <a:off x="4955338" y="3048475"/>
            <a:ext cx="15993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Jill Steering Box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744058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Recirulating-Ball</a:t>
            </a:r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0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Common on trucks and SUVs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Steering wheel rotates worm gear inside rack -&gt; forces threaded rack to move -&gt; gear teeth on the side move pitman arm -&gt; pushes tie rods to turn tires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Ball bearings between worm gear and rack teeth: reduce friction and slop</a:t>
            </a:r>
            <a:endParaRPr dirty="0"/>
          </a:p>
        </p:txBody>
      </p:sp>
      <p:grpSp>
        <p:nvGrpSpPr>
          <p:cNvPr id="325" name="Google Shape;325;p45"/>
          <p:cNvGrpSpPr/>
          <p:nvPr/>
        </p:nvGrpSpPr>
        <p:grpSpPr>
          <a:xfrm>
            <a:off x="4727417" y="1074262"/>
            <a:ext cx="2806326" cy="2444341"/>
            <a:chOff x="3055288" y="1551300"/>
            <a:chExt cx="3350438" cy="2618750"/>
          </a:xfrm>
        </p:grpSpPr>
        <p:pic>
          <p:nvPicPr>
            <p:cNvPr id="326" name="Google Shape;326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02225" y="1600675"/>
              <a:ext cx="3249925" cy="2446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45"/>
            <p:cNvSpPr/>
            <p:nvPr/>
          </p:nvSpPr>
          <p:spPr>
            <a:xfrm>
              <a:off x="3061925" y="1551300"/>
              <a:ext cx="3343800" cy="134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5"/>
            <p:cNvSpPr/>
            <p:nvPr/>
          </p:nvSpPr>
          <p:spPr>
            <a:xfrm>
              <a:off x="3055288" y="3973300"/>
              <a:ext cx="3343800" cy="134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5"/>
            <p:cNvSpPr/>
            <p:nvPr/>
          </p:nvSpPr>
          <p:spPr>
            <a:xfrm flipH="1">
              <a:off x="3055300" y="1600675"/>
              <a:ext cx="157200" cy="2515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5"/>
            <p:cNvSpPr/>
            <p:nvPr/>
          </p:nvSpPr>
          <p:spPr>
            <a:xfrm flipH="1">
              <a:off x="6194825" y="1566350"/>
              <a:ext cx="210900" cy="26037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31" name="Google Shape;33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4500" y="3021625"/>
            <a:ext cx="2049500" cy="164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364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Baja Steering</a:t>
            </a:r>
            <a:endParaRPr/>
          </a:p>
        </p:txBody>
      </p:sp>
      <p:sp>
        <p:nvSpPr>
          <p:cNvPr id="337" name="Google Shape;337;p46"/>
          <p:cNvSpPr txBox="1">
            <a:spLocks noGrp="1"/>
          </p:cNvSpPr>
          <p:nvPr>
            <p:ph type="body" idx="1"/>
          </p:nvPr>
        </p:nvSpPr>
        <p:spPr>
          <a:xfrm>
            <a:off x="311700" y="9894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Unique challenge: needs to be maneuverable, strong, lightweight, reliable, cost sensitive, have high turning radius, conform to </a:t>
            </a:r>
            <a:r>
              <a:rPr lang="en-US" dirty="0"/>
              <a:t>Baja </a:t>
            </a:r>
            <a:r>
              <a:rPr lang="en" dirty="0"/>
              <a:t>regulations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Design gear reduction, shape from suspension points, box shape, turning radius (calculated from </a:t>
            </a:r>
            <a:br>
              <a:rPr lang="en" dirty="0"/>
            </a:br>
            <a:r>
              <a:rPr lang="en" dirty="0"/>
              <a:t>ackerman angles), determine </a:t>
            </a:r>
            <a:br>
              <a:rPr lang="en" dirty="0"/>
            </a:br>
            <a:r>
              <a:rPr lang="en" dirty="0"/>
              <a:t>materials/BOM, etc.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Considerations: mounting,</a:t>
            </a:r>
            <a:br>
              <a:rPr lang="en" dirty="0"/>
            </a:br>
            <a:r>
              <a:rPr lang="en" dirty="0"/>
              <a:t>assembly/manufacturing,</a:t>
            </a:r>
            <a:br>
              <a:rPr lang="en" dirty="0"/>
            </a:br>
            <a:r>
              <a:rPr lang="en-US" dirty="0" err="1"/>
              <a:t>i</a:t>
            </a:r>
            <a:r>
              <a:rPr lang="en" dirty="0"/>
              <a:t>nterference, etc.</a:t>
            </a:r>
            <a:endParaRPr dirty="0"/>
          </a:p>
        </p:txBody>
      </p:sp>
      <p:pic>
        <p:nvPicPr>
          <p:cNvPr id="338" name="Google Shape;33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825" y="2547525"/>
            <a:ext cx="4610401" cy="20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 txBox="1"/>
          <p:nvPr/>
        </p:nvSpPr>
        <p:spPr>
          <a:xfrm>
            <a:off x="6034525" y="4322625"/>
            <a:ext cx="17190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Jill Steering Box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32778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74700" cy="32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Sending out subteam meeting slides tomorrow 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Fill out your section Wednesday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Sending out 4WD project interest form this week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Getting ready for virtual comp design presentation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If you designed a part Adam may reach out to you for more information so be ready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2021 Drivetrain senior design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Meeting this week to talk specifics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7pm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800" y="1141850"/>
            <a:ext cx="3288000" cy="32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688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Consequences</a:t>
            </a:r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1"/>
          </p:nvPr>
        </p:nvSpPr>
        <p:spPr>
          <a:xfrm>
            <a:off x="311700" y="1067100"/>
            <a:ext cx="520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Unwanted understeer/oversteer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Steering slop (causes lag between driver input and response)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Expensive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Heavy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Difficult to assemble/manufacture or repair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not meet goals or constraints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Poor performance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6" name="Google Shape;346;p47"/>
          <p:cNvPicPr preferRelativeResize="0"/>
          <p:nvPr/>
        </p:nvPicPr>
        <p:blipFill rotWithShape="1">
          <a:blip r:embed="rId3">
            <a:alphaModFix/>
          </a:blip>
          <a:srcRect l="-22985" t="10602" r="7711"/>
          <a:stretch/>
        </p:blipFill>
        <p:spPr>
          <a:xfrm>
            <a:off x="5585100" y="2710350"/>
            <a:ext cx="3630925" cy="1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 rotWithShape="1">
          <a:blip r:embed="rId4">
            <a:alphaModFix/>
          </a:blip>
          <a:srcRect l="4100" r="4973" b="16541"/>
          <a:stretch/>
        </p:blipFill>
        <p:spPr>
          <a:xfrm>
            <a:off x="5312875" y="1067100"/>
            <a:ext cx="2386950" cy="164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435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Stuff -Power Steering</a:t>
            </a:r>
            <a:endParaRPr/>
          </a:p>
        </p:txBody>
      </p:sp>
      <p:sp>
        <p:nvSpPr>
          <p:cNvPr id="353" name="Google Shape;353;p48"/>
          <p:cNvSpPr txBox="1">
            <a:spLocks noGrp="1"/>
          </p:cNvSpPr>
          <p:nvPr>
            <p:ph type="body" idx="1"/>
          </p:nvPr>
        </p:nvSpPr>
        <p:spPr>
          <a:xfrm>
            <a:off x="311700" y="989450"/>
            <a:ext cx="461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Heavy vehicle: either difficult to turn steering wheel or low geared steering (many turns required to rotate)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Pump supplies high pressure oil to rack or steering box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Oil pushes piston that aids in pushing steering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Valve closes when driver stops turning the wheel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54" name="Google Shape;3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525" y="1308863"/>
            <a:ext cx="3910500" cy="293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8"/>
          <p:cNvSpPr/>
          <p:nvPr/>
        </p:nvSpPr>
        <p:spPr>
          <a:xfrm>
            <a:off x="5049500" y="1216200"/>
            <a:ext cx="3955500" cy="14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6" name="Google Shape;356;p48"/>
          <p:cNvSpPr/>
          <p:nvPr/>
        </p:nvSpPr>
        <p:spPr>
          <a:xfrm>
            <a:off x="5049500" y="4175375"/>
            <a:ext cx="3955500" cy="14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7" name="Google Shape;357;p48"/>
          <p:cNvSpPr/>
          <p:nvPr/>
        </p:nvSpPr>
        <p:spPr>
          <a:xfrm>
            <a:off x="5094525" y="1363800"/>
            <a:ext cx="151800" cy="66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9947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9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Other Stuff - 4 Wheel Steering</a:t>
            </a:r>
            <a:endParaRPr sz="4600" dirty="0"/>
          </a:p>
        </p:txBody>
      </p:sp>
      <p:sp>
        <p:nvSpPr>
          <p:cNvPr id="363" name="Google Shape;363;p49"/>
          <p:cNvSpPr txBox="1">
            <a:spLocks noGrp="1"/>
          </p:cNvSpPr>
          <p:nvPr>
            <p:ph type="body" idx="1"/>
          </p:nvPr>
        </p:nvSpPr>
        <p:spPr>
          <a:xfrm>
            <a:off x="311700" y="989450"/>
            <a:ext cx="500401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As name implies, all four wheels turn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Increase</a:t>
            </a:r>
            <a:r>
              <a:rPr lang="en-US" dirty="0"/>
              <a:t>d</a:t>
            </a:r>
            <a:r>
              <a:rPr lang="en" dirty="0"/>
              <a:t> agility and stability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Advantages: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Smaller turning radius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Better stability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Quicker steering response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Safer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Disadvantages: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Malfunction is common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dirty="0"/>
              <a:t>Expensive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29A11-90B3-4B3A-A2C2-55B60392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417" y="2026252"/>
            <a:ext cx="3424999" cy="2561035"/>
          </a:xfrm>
          <a:prstGeom prst="rect">
            <a:avLst/>
          </a:prstGeom>
        </p:spPr>
      </p:pic>
      <p:pic>
        <p:nvPicPr>
          <p:cNvPr id="364" name="Google Shape;36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8300" y="1141850"/>
            <a:ext cx="2433300" cy="2066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57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0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7405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75" name="Google Shape;375;p51"/>
          <p:cNvSpPr txBox="1">
            <a:spLocks noGrp="1"/>
          </p:cNvSpPr>
          <p:nvPr>
            <p:ph type="body" idx="1"/>
          </p:nvPr>
        </p:nvSpPr>
        <p:spPr>
          <a:xfrm>
            <a:off x="311700" y="1067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“Ackerman Steering.” Data Genetics, datagenetics.com/blog/december12016/index.html.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“How the Steering System Works.” How a Car Works, How a Car Works, www.howacarworks.com/basics/how-the-steering-system-works.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Koladia, Dipalkumar. “Mathematical Model to Design Rack And Pinion Ackerman Steering Geomtery.” International Journal of Scientific &amp;amp; Engineering Research, vol. 5, no. 9, Sept. 2014, doi:10.14299/000000.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u="sng">
                <a:solidFill>
                  <a:schemeClr val="hlink"/>
                </a:solidFill>
                <a:hlinkClick r:id="rId3"/>
              </a:rPr>
              <a:t>https://www.tirerack.com/tires/tiretech/techpage.jsp?techid=4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u="sng">
                <a:solidFill>
                  <a:schemeClr val="hlink"/>
                </a:solidFill>
                <a:hlinkClick r:id="rId4"/>
              </a:rPr>
              <a:t>https://oards.com/four-wheel-steering-system-info/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https://scholarsarchive.byu.edu/cgi/viewcontent.cgi?article=1063&amp;context=studentpub_uht</a:t>
            </a:r>
            <a:endParaRPr sz="15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Chassis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1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Checking on 199 projects on Wednesday</a:t>
            </a:r>
            <a:endParaRPr sz="1600"/>
          </a:p>
          <a:p>
            <a:pPr marL="914400" marR="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Tab testing CAD, ramp redesign CAD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Sending out interest form for 4WD projects soon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Putting together design binder for virtual competitions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Continuing to work on 4WD planning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Sam will be taking over meetings soon</a:t>
            </a:r>
            <a:endParaRPr sz="1600"/>
          </a:p>
          <a:p>
            <a:pPr marL="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4294967295"/>
          </p:nvPr>
        </p:nvSpPr>
        <p:spPr>
          <a:xfrm>
            <a:off x="3504000" y="57175"/>
            <a:ext cx="55566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7pm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600" y="1989975"/>
            <a:ext cx="2612100" cy="174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4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</a:t>
            </a: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311700" y="1116025"/>
            <a:ext cx="85206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9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Next Meeting: </a:t>
            </a:r>
            <a:r>
              <a:rPr lang="en" b="0"/>
              <a:t>Tues 4/14 at 6:30pm</a:t>
            </a:r>
            <a:endParaRPr b="0"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Miranda working on integrating Josh into the position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595959"/>
                </a:solidFill>
              </a:rPr>
              <a:t>No Meeting this Week</a:t>
            </a:r>
            <a:endParaRPr sz="1600" i="1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5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t="5478" b="10629"/>
          <a:stretch/>
        </p:blipFill>
        <p:spPr>
          <a:xfrm>
            <a:off x="0" y="0"/>
            <a:ext cx="91926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>
            <a:spLocks noGrp="1"/>
          </p:cNvSpPr>
          <p:nvPr>
            <p:ph type="title" idx="4294967295"/>
          </p:nvPr>
        </p:nvSpPr>
        <p:spPr>
          <a:xfrm>
            <a:off x="-12" y="0"/>
            <a:ext cx="4218900" cy="1054500"/>
          </a:xfrm>
          <a:prstGeom prst="rect">
            <a:avLst/>
          </a:prstGeom>
          <a:effectLst>
            <a:outerShdw blurRad="100013" dist="19050" dir="5400000" algn="bl" rotWithShape="0">
              <a:srgbClr val="000000">
                <a:alpha val="62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FFF"/>
                </a:solidFill>
              </a:rPr>
              <a:t>Questions?</a:t>
            </a:r>
            <a:endParaRPr sz="5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30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Baja 201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4.xml><?xml version="1.0" encoding="utf-8"?>
<a:theme xmlns:a="http://schemas.openxmlformats.org/drawingml/2006/main" name="Illini Motorsports Presentation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aja 201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aja 201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2310</Words>
  <Application>Microsoft Office PowerPoint</Application>
  <PresentationFormat>On-screen Show (16:9)</PresentationFormat>
  <Paragraphs>415</Paragraphs>
  <Slides>64</Slides>
  <Notes>48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Racing Sans One</vt:lpstr>
      <vt:lpstr>Calibri Light</vt:lpstr>
      <vt:lpstr>Titillium Web SemiBold</vt:lpstr>
      <vt:lpstr>Arial</vt:lpstr>
      <vt:lpstr>Titillium Web</vt:lpstr>
      <vt:lpstr>Titillium Web Light</vt:lpstr>
      <vt:lpstr>Calibri</vt:lpstr>
      <vt:lpstr>Merriweather</vt:lpstr>
      <vt:lpstr>Office Theme</vt:lpstr>
      <vt:lpstr>Baja 2017</vt:lpstr>
      <vt:lpstr>1_Office Theme</vt:lpstr>
      <vt:lpstr>Illini Motorsports Presentation Theme</vt:lpstr>
      <vt:lpstr>1_Baja 2017</vt:lpstr>
      <vt:lpstr>2_Baja 2017</vt:lpstr>
      <vt:lpstr> ME 199</vt:lpstr>
      <vt:lpstr>Overview</vt:lpstr>
      <vt:lpstr>Upcoming Due Dates</vt:lpstr>
      <vt:lpstr>Subteam Updates</vt:lpstr>
      <vt:lpstr>Suspension</vt:lpstr>
      <vt:lpstr>Drivetrain </vt:lpstr>
      <vt:lpstr>Chassis</vt:lpstr>
      <vt:lpstr>Business</vt:lpstr>
      <vt:lpstr>Questions?</vt:lpstr>
      <vt:lpstr>ME 199</vt:lpstr>
      <vt:lpstr>General Updates</vt:lpstr>
      <vt:lpstr>Subteam Meeting Times</vt:lpstr>
      <vt:lpstr>MECHANICAL SUBTEAMS</vt:lpstr>
      <vt:lpstr>Chassis/Suspension</vt:lpstr>
      <vt:lpstr>Aerodynamics</vt:lpstr>
      <vt:lpstr>Drivetrain</vt:lpstr>
      <vt:lpstr>Integration</vt:lpstr>
      <vt:lpstr>ELECTRICAL SUBTEAMS</vt:lpstr>
      <vt:lpstr>Tractive System</vt:lpstr>
      <vt:lpstr>Data Acquisition</vt:lpstr>
      <vt:lpstr>Motors/Controls</vt:lpstr>
      <vt:lpstr>BUSINESS SUBTEAM</vt:lpstr>
      <vt:lpstr>Business</vt:lpstr>
      <vt:lpstr>QUESTIONS?</vt:lpstr>
      <vt:lpstr>ME 199 </vt:lpstr>
      <vt:lpstr>Tanner Bergner</vt:lpstr>
      <vt:lpstr>Engine Member</vt:lpstr>
      <vt:lpstr>Engine Project Lead </vt:lpstr>
      <vt:lpstr>General Team Work</vt:lpstr>
      <vt:lpstr>Etai Schnitman</vt:lpstr>
      <vt:lpstr>Team Contributions</vt:lpstr>
      <vt:lpstr>Skills Acquired</vt:lpstr>
      <vt:lpstr>Skills Acquired (Continued)</vt:lpstr>
      <vt:lpstr>Maverick Emerson</vt:lpstr>
      <vt:lpstr>Involvement as an Aerodynamics Member</vt:lpstr>
      <vt:lpstr>Skills Learned</vt:lpstr>
      <vt:lpstr>Privith Kumar</vt:lpstr>
      <vt:lpstr>Rear Subframe Assembly</vt:lpstr>
      <vt:lpstr>Swapping Dampers</vt:lpstr>
      <vt:lpstr>A-Arm Tabs</vt:lpstr>
      <vt:lpstr>Composite Layups</vt:lpstr>
      <vt:lpstr>Steering – Tech Talk</vt:lpstr>
      <vt:lpstr> Why It’s Important</vt:lpstr>
      <vt:lpstr>Understeer/Oversteer</vt:lpstr>
      <vt:lpstr>Understeer</vt:lpstr>
      <vt:lpstr>Oversteer</vt:lpstr>
      <vt:lpstr>Steering Geometry Terms</vt:lpstr>
      <vt:lpstr>Terms - Caster</vt:lpstr>
      <vt:lpstr>Terms - Camber</vt:lpstr>
      <vt:lpstr>Terms - Toe</vt:lpstr>
      <vt:lpstr>Terms - Ackerman</vt:lpstr>
      <vt:lpstr>Designing for Ackerman</vt:lpstr>
      <vt:lpstr>Ackerman</vt:lpstr>
      <vt:lpstr>Common Geometries </vt:lpstr>
      <vt:lpstr>Ackerman Steering</vt:lpstr>
      <vt:lpstr>Bell-Crank</vt:lpstr>
      <vt:lpstr>Rack-and-Pinion</vt:lpstr>
      <vt:lpstr>Recirulating-Ball</vt:lpstr>
      <vt:lpstr>Baja Steering</vt:lpstr>
      <vt:lpstr>Design Consequences</vt:lpstr>
      <vt:lpstr>Other Stuff -Power Steering</vt:lpstr>
      <vt:lpstr>Other Stuff - 4 Wheel Steering</vt:lpstr>
      <vt:lpstr>Questions?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11</cp:revision>
  <dcterms:modified xsi:type="dcterms:W3CDTF">2020-04-06T21:11:50Z</dcterms:modified>
</cp:coreProperties>
</file>